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430" r:id="rId6"/>
    <p:sldId id="330" r:id="rId7"/>
    <p:sldId id="426" r:id="rId8"/>
    <p:sldId id="420" r:id="rId9"/>
    <p:sldId id="331" r:id="rId10"/>
    <p:sldId id="384" r:id="rId11"/>
    <p:sldId id="385" r:id="rId12"/>
    <p:sldId id="391" r:id="rId13"/>
    <p:sldId id="393" r:id="rId14"/>
    <p:sldId id="392" r:id="rId15"/>
    <p:sldId id="394" r:id="rId16"/>
    <p:sldId id="414" r:id="rId17"/>
    <p:sldId id="425" r:id="rId18"/>
    <p:sldId id="427" r:id="rId19"/>
    <p:sldId id="428" r:id="rId20"/>
    <p:sldId id="429" r:id="rId21"/>
    <p:sldId id="422" r:id="rId22"/>
    <p:sldId id="418" r:id="rId23"/>
    <p:sldId id="395" r:id="rId24"/>
    <p:sldId id="419" r:id="rId25"/>
    <p:sldId id="409" r:id="rId26"/>
    <p:sldId id="416" r:id="rId27"/>
    <p:sldId id="410" r:id="rId28"/>
    <p:sldId id="415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737B0-8070-4D95-A638-38A412B61BC9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376EA-E788-4520-9CAB-F0C77678EE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6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54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93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31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036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176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09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5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6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90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55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62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868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92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consanguine family is a group because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 are connected, not just by genetic similarities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social and emotional bonds that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personally meaningful to each member.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work together are linked not only by the collaborative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tasks that they must complete collectively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also by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fiiendships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alliances, and inevitable antagonisms.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8C6B-8476-4C2C-BD22-C07E6E11716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23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0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0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5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5" r:id="rId6"/>
    <p:sldLayoutId id="2147483721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marouva.faqueti@ifc.edu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ielo.br/pdf/tinf/v23n1/a02v23n1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bu.ufsc.br/capacite-se/tutoriaisguia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rgamum.ifc.edu.br/pergamum_ifc/biblioteca/index.php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E795FC8-53BD-4B25-BBB1-36B6E654E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00"/>
          <a:stretch/>
        </p:blipFill>
        <p:spPr>
          <a:xfrm>
            <a:off x="845203" y="1460933"/>
            <a:ext cx="6277255" cy="353095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750CFA-9071-4FED-B6C7-D09F28619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7225" y="1559769"/>
            <a:ext cx="2978281" cy="1569512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chemeClr val="bg1"/>
                </a:solidFill>
              </a:rPr>
              <a:t> citações e referências</a:t>
            </a:r>
            <a:endParaRPr lang="pt-BR" sz="34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126609-D419-429E-B741-73E810C04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0072" y="4559230"/>
            <a:ext cx="3523376" cy="992223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7200">
                <a:solidFill>
                  <a:schemeClr val="bg1"/>
                </a:solidFill>
              </a:rPr>
              <a:t>Marouva Fallgatter Faqueti, Dra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7200">
                <a:solidFill>
                  <a:schemeClr val="bg1"/>
                </a:solidFill>
              </a:rPr>
              <a:t>Bibliotecária, </a:t>
            </a:r>
            <a:r>
              <a:rPr lang="pt-BR" sz="7200" i="1">
                <a:solidFill>
                  <a:schemeClr val="bg1"/>
                </a:solidFill>
              </a:rPr>
              <a:t>campus</a:t>
            </a:r>
            <a:r>
              <a:rPr lang="pt-BR" sz="7200">
                <a:solidFill>
                  <a:schemeClr val="bg1"/>
                </a:solidFill>
              </a:rPr>
              <a:t> Camboriú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Federal Catarinense 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marouva.faqueti@ifc.edu.br</a:t>
            </a:r>
            <a:endParaRPr lang="pt-BR" sz="7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7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Fone: (47) 2104-0818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pt-BR" sz="8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pt-BR" sz="400">
                <a:solidFill>
                  <a:schemeClr val="bg1"/>
                </a:solidFill>
              </a:rPr>
              <a:t> </a:t>
            </a:r>
            <a:endParaRPr lang="pt-BR" sz="4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4B267499-C03A-4A2C-8022-3E4A85CD8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593" y="4991888"/>
            <a:ext cx="3412865" cy="10471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CDD647-23F0-4092-BEB2-57BCC4D18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02" y="588120"/>
            <a:ext cx="2788210" cy="8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271134" y="596358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Sistema autor-data - exemplos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5">
            <a:extLst>
              <a:ext uri="{FF2B5EF4-FFF2-40B4-BE49-F238E27FC236}">
                <a16:creationId xmlns:a16="http://schemas.microsoft.com/office/drawing/2014/main" id="{2311FCFF-760C-48CB-8624-7951C6215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71112"/>
              </p:ext>
            </p:extLst>
          </p:nvPr>
        </p:nvGraphicFramePr>
        <p:xfrm>
          <a:off x="777240" y="1141692"/>
          <a:ext cx="10637520" cy="514896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98880">
                  <a:extLst>
                    <a:ext uri="{9D8B030D-6E8A-4147-A177-3AD203B41FA5}">
                      <a16:colId xmlns:a16="http://schemas.microsoft.com/office/drawing/2014/main" val="3340407433"/>
                    </a:ext>
                  </a:extLst>
                </a:gridCol>
                <a:gridCol w="4211320">
                  <a:extLst>
                    <a:ext uri="{9D8B030D-6E8A-4147-A177-3AD203B41FA5}">
                      <a16:colId xmlns:a16="http://schemas.microsoft.com/office/drawing/2014/main" val="3218460018"/>
                    </a:ext>
                  </a:extLst>
                </a:gridCol>
                <a:gridCol w="5227320">
                  <a:extLst>
                    <a:ext uri="{9D8B030D-6E8A-4147-A177-3AD203B41FA5}">
                      <a16:colId xmlns:a16="http://schemas.microsoft.com/office/drawing/2014/main" val="1098372448"/>
                    </a:ext>
                  </a:extLst>
                </a:gridCol>
              </a:tblGrid>
              <a:tr h="356293"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Citação incluída no texto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Citação  entre parênteses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785123"/>
                  </a:ext>
                </a:extLst>
              </a:tr>
              <a:tr h="601441"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+mn-lt"/>
                        </a:rPr>
                        <a:t>1 autor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Eboli (2004, p. 91)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800"/>
                        </a:spcBef>
                        <a:spcAft>
                          <a:spcPts val="1800"/>
                        </a:spcAft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  <a:latin typeface="+mn-lt"/>
                        </a:rPr>
                        <a:t>(EBOLI, 2004, p. 91)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618684"/>
                  </a:ext>
                </a:extLst>
              </a:tr>
              <a:tr h="60144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+mn-lt"/>
                        </a:rPr>
                        <a:t>2 autores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Silva e Santos (2000)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  <a:latin typeface="+mn-lt"/>
                        </a:rPr>
                        <a:t>(SILVA; SANTOS, 2000)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539031"/>
                  </a:ext>
                </a:extLst>
              </a:tr>
              <a:tr h="60144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+mn-lt"/>
                        </a:rPr>
                        <a:t>3 autores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Souza, Santos e Vargas Filho (2019)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(SOUZA; SANTOS;  VARGAS FILHO, 2019)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339916"/>
                  </a:ext>
                </a:extLst>
              </a:tr>
              <a:tr h="146856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+mn-lt"/>
                        </a:rPr>
                        <a:t>4 ou mais autores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Camargo, Ferreira, Castro e D’</a:t>
                      </a:r>
                      <a:r>
                        <a:rPr lang="pt-BR" altLang="pt-BR" sz="1800" b="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Ambrosio</a:t>
                      </a: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(1994)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ou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Camargo </a:t>
                      </a:r>
                      <a:r>
                        <a:rPr lang="pt-BR" altLang="pt-BR" sz="1800" b="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et al </a:t>
                      </a: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(1994)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ou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Camargo e outros (1994)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CAMARGO; FERREIRA; CASTRO; D’AMBROSIO, 1994)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ou 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(CAMARGO </a:t>
                      </a:r>
                      <a:r>
                        <a:rPr lang="pt-BR" altLang="pt-BR" sz="1800" b="0" i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et al, </a:t>
                      </a: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1994)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523579"/>
                  </a:ext>
                </a:extLst>
              </a:tr>
              <a:tr h="60144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+mn-lt"/>
                        </a:rPr>
                        <a:t>Entidade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Biblioteca Nacional (2019)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(BIBLIOTECA NACIONAL, 2019)</a:t>
                      </a:r>
                      <a:endParaRPr lang="pt-BR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370233"/>
                  </a:ext>
                </a:extLst>
              </a:tr>
              <a:tr h="601441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t-BR" b="1" dirty="0">
                          <a:solidFill>
                            <a:schemeClr val="tx1"/>
                          </a:solidFill>
                          <a:latin typeface="+mn-lt"/>
                        </a:rPr>
                        <a:t>Título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  <a:latin typeface="+mn-lt"/>
                        </a:rPr>
                        <a:t>Educação informal ... ( 2014, p. 23)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  <a:latin typeface="+mn-lt"/>
                        </a:rPr>
                        <a:t>Teatro aberto (1963)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  <a:latin typeface="+mn-lt"/>
                        </a:rPr>
                        <a:t>(EDUCAÇÃO INFORMAL..., 2014, p. 23)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b="0" dirty="0">
                          <a:solidFill>
                            <a:schemeClr val="tx1"/>
                          </a:solidFill>
                          <a:latin typeface="+mn-lt"/>
                        </a:rPr>
                        <a:t>(TEATRO ABERTO, 1963)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302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40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389719" y="654279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Sistema autor data e sistema numérico </a:t>
            </a:r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alt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2E50BD5-A76E-4B34-BCE6-ECACCE5CCDC9}"/>
              </a:ext>
            </a:extLst>
          </p:cNvPr>
          <p:cNvSpPr/>
          <p:nvPr/>
        </p:nvSpPr>
        <p:spPr>
          <a:xfrm>
            <a:off x="389375" y="934943"/>
            <a:ext cx="111559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“6.1 Qualquer que seja o método adotado, deve ser seguido consistentemente ao longo de todo o trabalho, permitindo sua correlação na lista de referências ou em notas de rodapé.” (ASSOCIAÇÃO BRASILEIRA DE NORMAS TÉCNICAS, 2002)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6336BE19-CFDF-4301-AD80-F39D0FE78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2646"/>
              </p:ext>
            </p:extLst>
          </p:nvPr>
        </p:nvGraphicFramePr>
        <p:xfrm>
          <a:off x="438561" y="1981496"/>
          <a:ext cx="11314878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210">
                  <a:extLst>
                    <a:ext uri="{9D8B030D-6E8A-4147-A177-3AD203B41FA5}">
                      <a16:colId xmlns:a16="http://schemas.microsoft.com/office/drawing/2014/main" val="2426782648"/>
                    </a:ext>
                  </a:extLst>
                </a:gridCol>
                <a:gridCol w="8186668">
                  <a:extLst>
                    <a:ext uri="{9D8B030D-6E8A-4147-A177-3AD203B41FA5}">
                      <a16:colId xmlns:a16="http://schemas.microsoft.com/office/drawing/2014/main" val="2521587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No texto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Na Referência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60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 água utilizada [...] foi considerada um importante fator de risco à saúde [...]” </a:t>
                      </a:r>
                      <a:r>
                        <a:rPr lang="pt-BR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(3)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AMARAL, Luiz Augusto do </a:t>
                      </a:r>
                      <a:r>
                        <a:rPr lang="pt-BR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al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Água de consumo humano como fator de risco à saúde em propriedades rurais. 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Rev. de Saúde Pública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v. 37, p. 510-514, 2003.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61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Jossua e Metz (1976, p.2)</a:t>
                      </a:r>
                    </a:p>
                    <a:p>
                      <a:endParaRPr lang="fi-FI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(JOSSUA; METZ, 1976, p. 2).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JOSSUA</a:t>
                      </a:r>
                      <a:r>
                        <a:rPr lang="pt-BR" dirty="0"/>
                        <a:t>, Jean Pierre; </a:t>
                      </a:r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METZ</a:t>
                      </a:r>
                      <a:r>
                        <a:rPr lang="pt-BR" dirty="0"/>
                        <a:t>, Johann </a:t>
                      </a:r>
                      <a:r>
                        <a:rPr lang="pt-BR" dirty="0" err="1"/>
                        <a:t>Baptist</a:t>
                      </a:r>
                      <a:r>
                        <a:rPr lang="pt-BR" dirty="0"/>
                        <a:t>. Editorial: Teologia e Literatura. </a:t>
                      </a:r>
                      <a:r>
                        <a:rPr lang="pt-BR" b="1" i="0" dirty="0" err="1"/>
                        <a:t>Concilium</a:t>
                      </a:r>
                      <a:r>
                        <a:rPr lang="pt-BR" b="1" i="0" dirty="0"/>
                        <a:t>, </a:t>
                      </a:r>
                      <a:r>
                        <a:rPr lang="pt-BR" dirty="0"/>
                        <a:t>Petrópolis, v. 115, n. 5, p. 2-5, </a:t>
                      </a:r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1976.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961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Cafezeiro, Costa, Marques e 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Kubrusly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 (2019)</a:t>
                      </a:r>
                    </a:p>
                    <a:p>
                      <a:endParaRPr lang="pt-BR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(CAFEZEIRO; COSTA; MARQUES; KUBRUSLY,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CAFEZEIRO</a:t>
                      </a:r>
                      <a:r>
                        <a:rPr lang="pt-BR" sz="1800" dirty="0"/>
                        <a:t>, I.; 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COSTA</a:t>
                      </a:r>
                      <a:r>
                        <a:rPr lang="pt-BR" sz="1800" dirty="0"/>
                        <a:t>, L. C. da; 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MARQUES, </a:t>
                      </a:r>
                      <a:r>
                        <a:rPr lang="pt-BR" sz="1800" dirty="0"/>
                        <a:t>I. da C.; 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KUBRUSLY, </a:t>
                      </a:r>
                      <a:r>
                        <a:rPr lang="pt-BR" sz="1800" dirty="0"/>
                        <a:t>R. Percursos entrelaçados na configuração do campo acadêmico de Sistemas de Informação no Brasil.</a:t>
                      </a:r>
                      <a:r>
                        <a:rPr lang="pt-BR" sz="1800" i="1" dirty="0"/>
                        <a:t> </a:t>
                      </a:r>
                      <a:r>
                        <a:rPr lang="es-ES" sz="1800" b="1" dirty="0"/>
                        <a:t>  Rev. </a:t>
                      </a:r>
                      <a:r>
                        <a:rPr lang="es-ES" sz="1800" b="1" dirty="0" err="1"/>
                        <a:t>iberoam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tecnol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educ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educ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tecnol</a:t>
                      </a:r>
                      <a:r>
                        <a:rPr lang="es-ES" sz="1800" b="1" dirty="0"/>
                        <a:t>.</a:t>
                      </a:r>
                      <a:r>
                        <a:rPr lang="es-ES" sz="1800" dirty="0"/>
                        <a:t>,  La Plata ,  n. 23, p. 7-13,  jun. 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2019.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84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Cafezeiro </a:t>
                      </a:r>
                      <a:r>
                        <a:rPr lang="pt-BR" i="1" dirty="0">
                          <a:solidFill>
                            <a:schemeClr val="tx1"/>
                          </a:solidFill>
                        </a:rPr>
                        <a:t>et al 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(2019)</a:t>
                      </a:r>
                    </a:p>
                    <a:p>
                      <a:endParaRPr lang="pt-BR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(CAFEZEIRO </a:t>
                      </a:r>
                      <a:r>
                        <a:rPr lang="pt-BR" i="1" dirty="0">
                          <a:solidFill>
                            <a:schemeClr val="tx1"/>
                          </a:solidFill>
                        </a:rPr>
                        <a:t>et al, 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FF0000"/>
                          </a:solidFill>
                        </a:rPr>
                        <a:t>CAFEZEIRO, I. </a:t>
                      </a:r>
                      <a:r>
                        <a:rPr lang="pt-BR" sz="1800" i="1" dirty="0">
                          <a:solidFill>
                            <a:srgbClr val="FF0000"/>
                          </a:solidFill>
                        </a:rPr>
                        <a:t>et al.</a:t>
                      </a:r>
                      <a:r>
                        <a:rPr lang="pt-BR" sz="1800" dirty="0"/>
                        <a:t> Percursos entrelaçados na configuração do campo acadêmico de Sistemas de Informação no Brasil.</a:t>
                      </a:r>
                      <a:r>
                        <a:rPr lang="pt-BR" sz="1800" i="1" dirty="0"/>
                        <a:t> </a:t>
                      </a:r>
                      <a:r>
                        <a:rPr lang="es-ES" sz="1800" b="1" dirty="0"/>
                        <a:t>  Rev. </a:t>
                      </a:r>
                      <a:r>
                        <a:rPr lang="es-ES" sz="1800" b="1" dirty="0" err="1"/>
                        <a:t>iberoam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tecnol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educ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educ</a:t>
                      </a:r>
                      <a:r>
                        <a:rPr lang="es-ES" sz="1800" b="1" dirty="0"/>
                        <a:t>. </a:t>
                      </a:r>
                      <a:r>
                        <a:rPr lang="es-ES" sz="1800" b="1" dirty="0" err="1"/>
                        <a:t>tecnol</a:t>
                      </a:r>
                      <a:r>
                        <a:rPr lang="es-ES" sz="1800" b="1" dirty="0"/>
                        <a:t>.</a:t>
                      </a:r>
                      <a:r>
                        <a:rPr lang="es-ES" sz="1800" dirty="0"/>
                        <a:t>,  La Plata ,  n. 23, p. 7-13,  jun.  </a:t>
                      </a:r>
                      <a:r>
                        <a:rPr lang="es-ES" sz="1800" dirty="0">
                          <a:solidFill>
                            <a:srgbClr val="FF0000"/>
                          </a:solidFill>
                        </a:rPr>
                        <a:t>2019. 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49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09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0720" y="269777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Particularidades da citação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8560" y="1412777"/>
            <a:ext cx="977392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just"/>
            <a:r>
              <a:rPr lang="pt-BR" altLang="zh-CN" sz="3200" b="1" dirty="0">
                <a:solidFill>
                  <a:schemeClr val="tx2"/>
                </a:solidFill>
                <a:cs typeface="Arial" pitchFamily="34" charset="0"/>
              </a:rPr>
              <a:t>A</a:t>
            </a:r>
            <a:r>
              <a:rPr lang="pt-BR" altLang="zh-CN" sz="2400" b="1" dirty="0">
                <a:solidFill>
                  <a:schemeClr val="tx2"/>
                </a:solidFill>
                <a:cs typeface="Arial" pitchFamily="34" charset="0"/>
              </a:rPr>
              <a:t>spas duplas </a:t>
            </a:r>
            <a:r>
              <a:rPr lang="pt-BR" altLang="zh-CN" sz="2400" b="1" dirty="0">
                <a:solidFill>
                  <a:srgbClr val="FF0000"/>
                </a:solidFill>
                <a:cs typeface="Arial" pitchFamily="34" charset="0"/>
              </a:rPr>
              <a:t>“ “</a:t>
            </a:r>
            <a:r>
              <a:rPr lang="pt-BR" altLang="zh-CN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altLang="zh-CN" sz="2400" dirty="0">
                <a:cs typeface="Arial" pitchFamily="34" charset="0"/>
              </a:rPr>
              <a:t>- Usadas na transcrição de citação direta com até três linhas.</a:t>
            </a:r>
          </a:p>
          <a:p>
            <a:pPr algn="just"/>
            <a:endParaRPr lang="pt-BR" altLang="zh-CN" sz="2400" dirty="0">
              <a:cs typeface="Arial" pitchFamily="34" charset="0"/>
            </a:endParaRPr>
          </a:p>
          <a:p>
            <a:pPr algn="just"/>
            <a:r>
              <a:rPr lang="pt-BR" altLang="zh-CN" sz="2400" b="1" dirty="0">
                <a:solidFill>
                  <a:schemeClr val="tx2"/>
                </a:solidFill>
                <a:cs typeface="Arial" pitchFamily="34" charset="0"/>
              </a:rPr>
              <a:t>Aspas simples </a:t>
            </a:r>
            <a:r>
              <a:rPr lang="pt-BR" altLang="zh-CN" sz="2400" b="1" dirty="0">
                <a:solidFill>
                  <a:srgbClr val="FF0000"/>
                </a:solidFill>
                <a:cs typeface="Arial" pitchFamily="34" charset="0"/>
              </a:rPr>
              <a:t>‘ ‘</a:t>
            </a:r>
            <a:r>
              <a:rPr lang="pt-BR" altLang="zh-CN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pt-BR" altLang="zh-CN" sz="2400" dirty="0">
                <a:cs typeface="Arial" pitchFamily="34" charset="0"/>
              </a:rPr>
              <a:t>– Usadas nas citações  transcritas que já contém palavras ou frases entre aspas duplas, que são substituídas por aspas simples.</a:t>
            </a:r>
          </a:p>
          <a:p>
            <a:pPr algn="just"/>
            <a:endParaRPr lang="pt-BR" altLang="zh-CN" sz="2400" dirty="0">
              <a:cs typeface="Arial" pitchFamily="34" charset="0"/>
            </a:endParaRPr>
          </a:p>
          <a:p>
            <a:pPr algn="just"/>
            <a:r>
              <a:rPr lang="pt-BR" altLang="zh-CN" sz="2400" dirty="0">
                <a:cs typeface="Arial" pitchFamily="34" charset="0"/>
              </a:rPr>
              <a:t>Exemplo: </a:t>
            </a:r>
          </a:p>
          <a:p>
            <a:pPr algn="just"/>
            <a:r>
              <a:rPr lang="pt-BR" altLang="zh-CN" sz="2400" b="1" dirty="0">
                <a:solidFill>
                  <a:srgbClr val="FF0000"/>
                </a:solidFill>
                <a:cs typeface="Arial" pitchFamily="34" charset="0"/>
              </a:rPr>
              <a:t>“</a:t>
            </a:r>
            <a:r>
              <a:rPr lang="pt-BR" altLang="zh-CN" sz="2400" b="1" dirty="0">
                <a:cs typeface="Arial" pitchFamily="34" charset="0"/>
              </a:rPr>
              <a:t>Se você for esperto perceberá que aquela </a:t>
            </a:r>
            <a:r>
              <a:rPr lang="pt-BR" altLang="zh-CN" sz="2400" b="1" dirty="0">
                <a:solidFill>
                  <a:srgbClr val="FF0000"/>
                </a:solidFill>
                <a:cs typeface="Arial" pitchFamily="34" charset="0"/>
              </a:rPr>
              <a:t>‘</a:t>
            </a:r>
            <a:r>
              <a:rPr lang="pt-BR" altLang="zh-CN" sz="2400" b="1" dirty="0">
                <a:cs typeface="Arial" pitchFamily="34" charset="0"/>
              </a:rPr>
              <a:t>senhora</a:t>
            </a:r>
            <a:r>
              <a:rPr lang="pt-BR" altLang="zh-CN" sz="2400" b="1" dirty="0">
                <a:solidFill>
                  <a:srgbClr val="FF0000"/>
                </a:solidFill>
                <a:cs typeface="Arial" pitchFamily="34" charset="0"/>
              </a:rPr>
              <a:t>’</a:t>
            </a:r>
            <a:r>
              <a:rPr lang="pt-BR" altLang="zh-CN" sz="2400" b="1" dirty="0">
                <a:solidFill>
                  <a:srgbClr val="FF5050"/>
                </a:solidFill>
                <a:cs typeface="Arial" pitchFamily="34" charset="0"/>
              </a:rPr>
              <a:t> </a:t>
            </a:r>
            <a:r>
              <a:rPr lang="pt-BR" altLang="zh-CN" sz="2400" b="1" dirty="0">
                <a:cs typeface="Arial" pitchFamily="34" charset="0"/>
              </a:rPr>
              <a:t>não é quem ela diz ser.</a:t>
            </a:r>
            <a:r>
              <a:rPr lang="pt-BR" altLang="zh-CN" sz="2400" b="1" dirty="0">
                <a:solidFill>
                  <a:srgbClr val="FF0000"/>
                </a:solidFill>
                <a:cs typeface="Arial" pitchFamily="34" charset="0"/>
              </a:rPr>
              <a:t>”</a:t>
            </a:r>
            <a:r>
              <a:rPr lang="pt-BR" altLang="zh-CN" sz="2400" b="1" dirty="0">
                <a:cs typeface="Arial" pitchFamily="34" charset="0"/>
              </a:rPr>
              <a:t> </a:t>
            </a:r>
            <a:r>
              <a:rPr lang="pt-BR" altLang="zh-CN" sz="2400" dirty="0">
                <a:cs typeface="Arial" pitchFamily="34" charset="0"/>
              </a:rPr>
              <a:t>(SANTOS, 1978, p. 53).</a:t>
            </a:r>
            <a:endParaRPr lang="pt-BR" altLang="pt-BR" sz="2400" dirty="0"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185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02131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Particularidades da citação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97293" y="1188720"/>
            <a:ext cx="10445014" cy="51447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pt-BR" altLang="pt-BR" sz="2800" b="1" dirty="0">
                <a:solidFill>
                  <a:schemeClr val="tx2"/>
                </a:solidFill>
              </a:rPr>
              <a:t>Tradução</a:t>
            </a:r>
            <a:br>
              <a:rPr lang="pt-BR" altLang="pt-BR" sz="2800" b="1" dirty="0">
                <a:solidFill>
                  <a:srgbClr val="FF5050"/>
                </a:solidFill>
              </a:rPr>
            </a:br>
            <a:r>
              <a:rPr lang="pt-BR" altLang="pt-BR" sz="2400" b="1" dirty="0">
                <a:cs typeface="Arial" pitchFamily="34" charset="0"/>
              </a:rPr>
              <a:t>Exemplo: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pt-BR" altLang="zh-CN" sz="2400" dirty="0">
                <a:cs typeface="Arial" pitchFamily="34" charset="0"/>
              </a:rPr>
              <a:t>“Ao fazê-lo pode estar envolto em culpa, perversão, ódio de si mesmo [...] pode julgar-se pecador e identificar-se com seu pecado.” (RAHNER, 1962, p. 463, </a:t>
            </a:r>
            <a:r>
              <a:rPr lang="pt-BR" altLang="zh-CN" sz="2400" dirty="0">
                <a:solidFill>
                  <a:srgbClr val="FF0000"/>
                </a:solidFill>
                <a:cs typeface="Arial" pitchFamily="34" charset="0"/>
              </a:rPr>
              <a:t>tradução nossa</a:t>
            </a:r>
            <a:r>
              <a:rPr lang="pt-BR" altLang="zh-CN" sz="2400" dirty="0">
                <a:cs typeface="Arial" pitchFamily="34" charset="0"/>
              </a:rPr>
              <a:t>).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pt-BR" altLang="zh-CN" sz="10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pt-BR" altLang="pt-BR" sz="2800" b="1" dirty="0">
              <a:solidFill>
                <a:schemeClr val="tx2"/>
              </a:solidFill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altLang="pt-BR" sz="2800" b="1" dirty="0">
                <a:solidFill>
                  <a:schemeClr val="tx2"/>
                </a:solidFill>
              </a:rPr>
              <a:t>Ênfase ou </a:t>
            </a:r>
            <a:r>
              <a:rPr lang="pt-BR" altLang="pt-BR" sz="2800" b="1" dirty="0">
                <a:solidFill>
                  <a:schemeClr val="bg1">
                    <a:lumMod val="50000"/>
                  </a:schemeClr>
                </a:solidFill>
              </a:rPr>
              <a:t>Destaque </a:t>
            </a:r>
            <a:r>
              <a:rPr lang="pt-BR" altLang="pt-BR" sz="2400" b="1" dirty="0">
                <a:solidFill>
                  <a:schemeClr val="bg1">
                    <a:lumMod val="50000"/>
                  </a:schemeClr>
                </a:solidFill>
              </a:rPr>
              <a:t>(grifo do autor ou grifo nosso)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zh-CN" sz="2400" b="1" dirty="0">
                <a:cs typeface="Arial" pitchFamily="34" charset="0"/>
              </a:rPr>
              <a:t>Exemplo: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altLang="zh-CN" sz="2400" dirty="0">
                <a:cs typeface="Arial" pitchFamily="34" charset="0"/>
              </a:rPr>
              <a:t>“[...] </a:t>
            </a:r>
            <a:r>
              <a:rPr lang="pt-BR" altLang="zh-CN" sz="2400" b="1" dirty="0">
                <a:cs typeface="Arial" pitchFamily="34" charset="0"/>
              </a:rPr>
              <a:t>qualidades pessoais do pesquisador</a:t>
            </a:r>
            <a:r>
              <a:rPr lang="pt-BR" altLang="zh-CN" sz="2400" dirty="0">
                <a:cs typeface="Arial" pitchFamily="34" charset="0"/>
              </a:rPr>
              <a:t> no processo de criação científica [...].” (GIL, 2002, p. 18, </a:t>
            </a:r>
            <a:r>
              <a:rPr lang="pt-BR" altLang="zh-CN" sz="2400" dirty="0">
                <a:solidFill>
                  <a:srgbClr val="FF0000"/>
                </a:solidFill>
                <a:cs typeface="Arial" pitchFamily="34" charset="0"/>
              </a:rPr>
              <a:t>grifo nosso</a:t>
            </a:r>
            <a:r>
              <a:rPr lang="pt-BR" altLang="zh-CN" sz="2400" dirty="0">
                <a:cs typeface="Arial" pitchFamily="34" charset="0"/>
              </a:rPr>
              <a:t>).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altLang="pt-BR" sz="2400" dirty="0">
                <a:cs typeface="Arial" pitchFamily="34" charset="0"/>
              </a:rPr>
              <a:t>“Hoje </a:t>
            </a:r>
            <a:r>
              <a:rPr lang="pt-BR" altLang="pt-BR" sz="2400" b="1" dirty="0">
                <a:cs typeface="Arial" pitchFamily="34" charset="0"/>
              </a:rPr>
              <a:t>não</a:t>
            </a:r>
            <a:r>
              <a:rPr lang="pt-BR" altLang="pt-BR" sz="2400" dirty="0">
                <a:cs typeface="Arial" pitchFamily="34" charset="0"/>
              </a:rPr>
              <a:t> haverá aula.” (SILVA, 2007, p.1 *</a:t>
            </a:r>
            <a:r>
              <a:rPr lang="pt-BR" altLang="pt-BR" sz="2400" dirty="0">
                <a:solidFill>
                  <a:srgbClr val="FF0000"/>
                </a:solidFill>
                <a:cs typeface="Arial" pitchFamily="34" charset="0"/>
              </a:rPr>
              <a:t>grifo do autor</a:t>
            </a:r>
            <a:r>
              <a:rPr lang="pt-BR" altLang="pt-BR" sz="2400" dirty="0">
                <a:cs typeface="Arial" pitchFamily="34" charset="0"/>
              </a:rPr>
              <a:t>) 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pt-BR" altLang="pt-BR" sz="2400" dirty="0">
                <a:latin typeface="Arial" pitchFamily="34" charset="0"/>
                <a:cs typeface="Arial" pitchFamily="34" charset="0"/>
              </a:rPr>
              <a:t>* </a:t>
            </a:r>
            <a:r>
              <a:rPr lang="pt-BR" altLang="pt-BR" dirty="0">
                <a:cs typeface="Arial" pitchFamily="34" charset="0"/>
              </a:rPr>
              <a:t>Utilizado quando </a:t>
            </a:r>
            <a:r>
              <a:rPr lang="pt-BR" dirty="0"/>
              <a:t>o destaque já faça parte da obra consultada</a:t>
            </a:r>
            <a:r>
              <a:rPr lang="pt-BR" sz="2400" dirty="0"/>
              <a:t>.</a:t>
            </a:r>
            <a:endParaRPr lang="pt-BR" alt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9113" y="372811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Particularidades da citação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773" y="1515811"/>
            <a:ext cx="10385659" cy="441335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pt-BR" altLang="pt-BR" sz="2400" b="1" dirty="0">
                <a:solidFill>
                  <a:schemeClr val="tx2"/>
                </a:solidFill>
                <a:cs typeface="Arial" pitchFamily="34" charset="0"/>
              </a:rPr>
              <a:t>Supressões </a:t>
            </a:r>
            <a:r>
              <a:rPr lang="pt-BR" altLang="pt-BR" sz="2400" b="1" dirty="0">
                <a:solidFill>
                  <a:srgbClr val="FF0000"/>
                </a:solidFill>
                <a:cs typeface="Arial" pitchFamily="34" charset="0"/>
              </a:rPr>
              <a:t>[...]</a:t>
            </a:r>
            <a:r>
              <a:rPr lang="pt-BR" altLang="pt-BR" sz="2400" b="1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pt-BR" altLang="pt-BR" sz="2400" b="1" dirty="0">
                <a:cs typeface="Arial" pitchFamily="34" charset="0"/>
              </a:rPr>
              <a:t>(interrupção)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zh-CN" sz="2400" b="1" dirty="0">
                <a:cs typeface="Arial" pitchFamily="34" charset="0"/>
              </a:rPr>
              <a:t>Exemplo:</a:t>
            </a:r>
          </a:p>
          <a:p>
            <a:pPr algn="l">
              <a:spcBef>
                <a:spcPct val="20000"/>
              </a:spcBef>
              <a:buFont typeface="Arial" charset="0"/>
              <a:buNone/>
            </a:pPr>
            <a:r>
              <a:rPr lang="pt-BR" altLang="zh-CN" sz="2400" dirty="0">
                <a:cs typeface="Arial" pitchFamily="34" charset="0"/>
              </a:rPr>
              <a:t>“[...]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xx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xxxxx</a:t>
            </a:r>
            <a:r>
              <a:rPr lang="pt-BR" altLang="zh-CN" sz="2400" dirty="0">
                <a:cs typeface="Arial" pitchFamily="34" charset="0"/>
              </a:rPr>
              <a:t> xxx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xx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xx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xxxxx</a:t>
            </a:r>
            <a:r>
              <a:rPr lang="pt-BR" altLang="zh-CN" sz="2400" dirty="0">
                <a:cs typeface="Arial" pitchFamily="34" charset="0"/>
              </a:rPr>
              <a:t> xxx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[...] xx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xx </a:t>
            </a:r>
            <a:r>
              <a:rPr lang="pt-BR" altLang="zh-CN" sz="2400" dirty="0" err="1">
                <a:cs typeface="Arial" pitchFamily="34" charset="0"/>
              </a:rPr>
              <a:t>xxxxxx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xxxxx</a:t>
            </a:r>
            <a:r>
              <a:rPr lang="pt-BR" altLang="zh-CN" sz="2400" dirty="0">
                <a:cs typeface="Arial" pitchFamily="34" charset="0"/>
              </a:rPr>
              <a:t> xxx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</a:t>
            </a:r>
            <a:r>
              <a:rPr lang="pt-BR" altLang="zh-CN" sz="2400" dirty="0" err="1">
                <a:cs typeface="Arial" pitchFamily="34" charset="0"/>
              </a:rPr>
              <a:t>xxxx</a:t>
            </a:r>
            <a:r>
              <a:rPr lang="pt-BR" altLang="zh-CN" sz="2400" dirty="0">
                <a:cs typeface="Arial" pitchFamily="34" charset="0"/>
              </a:rPr>
              <a:t> [...].” (CARDOSO, 2003, p. 203).</a:t>
            </a:r>
            <a:endParaRPr lang="pt-BR" altLang="pt-BR" sz="2400" dirty="0"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pt-BR" altLang="pt-BR" sz="2400" dirty="0">
              <a:solidFill>
                <a:srgbClr val="0066FF"/>
              </a:solidFill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None/>
            </a:pPr>
            <a:r>
              <a:rPr lang="pt-BR" altLang="pt-BR" sz="2400" b="1" dirty="0">
                <a:solidFill>
                  <a:schemeClr val="tx2"/>
                </a:solidFill>
                <a:cs typeface="Arial" pitchFamily="34" charset="0"/>
              </a:rPr>
              <a:t>Interpolações </a:t>
            </a:r>
            <a:r>
              <a:rPr lang="pt-BR" altLang="pt-BR" sz="2400" b="1" dirty="0">
                <a:solidFill>
                  <a:srgbClr val="FF0000"/>
                </a:solidFill>
                <a:cs typeface="Arial" pitchFamily="34" charset="0"/>
              </a:rPr>
              <a:t>[  ] </a:t>
            </a:r>
            <a:r>
              <a:rPr lang="pt-BR" altLang="pt-BR" sz="2400" b="1" dirty="0">
                <a:cs typeface="Arial" pitchFamily="34" charset="0"/>
              </a:rPr>
              <a:t>(acréscimos/ comentários)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pt-BR" altLang="zh-CN" sz="2400" b="1" dirty="0">
                <a:cs typeface="Arial" pitchFamily="34" charset="0"/>
              </a:rPr>
              <a:t>Exemplo: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pt-BR" altLang="pt-BR" sz="2400" dirty="0">
                <a:cs typeface="Arial" pitchFamily="34" charset="0"/>
              </a:rPr>
              <a:t>“Para que um custo via rede [internet] seja desenvolvido, é fundamental que seja feito, previamente, um plano instrucional detalhado do curso”. (KUNHEN, 2001, p. 77).</a:t>
            </a:r>
            <a:endParaRPr lang="pt-BR" altLang="pt-BR" sz="2400" b="1" dirty="0"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altLang="pt-BR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84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428604"/>
            <a:ext cx="6500826" cy="78579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Particularidades da citação</a:t>
            </a:r>
            <a:b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9153" y="1285861"/>
            <a:ext cx="10087275" cy="5028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Os dados obtidos por </a:t>
            </a:r>
            <a:r>
              <a:rPr lang="pt-B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informação verbal</a:t>
            </a: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(palestras, entrevistas, debates, aulas,  etc.) devem  ser  mencionados no texto seguidos da expressão (informação verbal) entre parênteses.   Os dados disponíveis sobre a fonte devem ser  mencionados </a:t>
            </a:r>
            <a:r>
              <a:rPr lang="pt-B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apenas em notas de rodapé</a:t>
            </a: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pt-BR" sz="2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No texto:</a:t>
            </a: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 nova revisão da AACR2, em folhas soltas, estará disponível para venda em setembro deste ano (informação verbal)</a:t>
            </a:r>
            <a:r>
              <a:rPr lang="pt-BR" sz="2200" dirty="0">
                <a:cs typeface="Arial" pitchFamily="34" charset="0"/>
              </a:rPr>
              <a:t> </a:t>
            </a:r>
            <a:r>
              <a:rPr lang="pt-BR" sz="2200" baseline="30000" dirty="0">
                <a:cs typeface="Arial" pitchFamily="34" charset="0"/>
              </a:rPr>
              <a:t>1</a:t>
            </a:r>
            <a:endParaRPr lang="pt-BR" sz="22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sz="22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2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No rodapé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pt-BR" sz="2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algn="just" eaLnBrk="1" hangingPunct="1">
              <a:lnSpc>
                <a:spcPct val="115000"/>
              </a:lnSpc>
              <a:buFontTx/>
              <a:buNone/>
              <a:defRPr/>
            </a:pPr>
            <a:r>
              <a:rPr lang="pt-BR" sz="2200" dirty="0">
                <a:cs typeface="Arial" pitchFamily="34" charset="0"/>
              </a:rPr>
              <a:t> </a:t>
            </a:r>
            <a:r>
              <a:rPr lang="pt-BR" sz="2200" baseline="30000" dirty="0">
                <a:cs typeface="Arial" pitchFamily="34" charset="0"/>
              </a:rPr>
              <a:t>1</a:t>
            </a: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Noticia fornecida pela Prof. Maria Teresa Reis Mendes na aula final da disciplina Catalogação, na Escola de Biblioteconomia da Universidade  do Rio de Janeiro, em agosto de  2004.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altLang="pt-BR" sz="2000" dirty="0">
              <a:latin typeface="Calibri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 rot="421267">
            <a:off x="8023560" y="153281"/>
            <a:ext cx="2581166" cy="1193615"/>
            <a:chOff x="5698959" y="3573016"/>
            <a:chExt cx="2580945" cy="1296144"/>
          </a:xfrm>
        </p:grpSpPr>
        <p:sp>
          <p:nvSpPr>
            <p:cNvPr id="8" name="Canto dobrado 7"/>
            <p:cNvSpPr/>
            <p:nvPr/>
          </p:nvSpPr>
          <p:spPr>
            <a:xfrm>
              <a:off x="5724128" y="3573016"/>
              <a:ext cx="2555776" cy="1296144"/>
            </a:xfrm>
            <a:prstGeom prst="foldedCorner">
              <a:avLst>
                <a:gd name="adj" fmla="val 1395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Lucida Handwriting" panose="03010101010101010101" pitchFamily="66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698959" y="3756032"/>
              <a:ext cx="2480960" cy="9023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u="sng" dirty="0">
                  <a:latin typeface="Lucida Handwriting" panose="03010101010101010101" pitchFamily="66" charset="0"/>
                </a:rPr>
                <a:t>Informação  verbal</a:t>
              </a:r>
              <a:endParaRPr lang="pt-BR" sz="2400" dirty="0">
                <a:latin typeface="Lucida Handwriting" panose="030101010101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20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032104" y="6600116"/>
            <a:ext cx="3628030" cy="216377"/>
          </a:xfrm>
          <a:prstGeom prst="rect">
            <a:avLst/>
          </a:prstGeom>
          <a:gradFill flip="none" rotWithShape="0">
            <a:gsLst>
              <a:gs pos="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07973"/>
              </p:ext>
            </p:extLst>
          </p:nvPr>
        </p:nvGraphicFramePr>
        <p:xfrm>
          <a:off x="760396" y="1484784"/>
          <a:ext cx="1057816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4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3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Citação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Referência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Figueira Jr. (2007)</a:t>
                      </a:r>
                    </a:p>
                    <a:p>
                      <a:pPr algn="l"/>
                      <a:endParaRPr lang="pt-BR" dirty="0"/>
                    </a:p>
                    <a:p>
                      <a:pPr algn="l"/>
                      <a:r>
                        <a:rPr lang="pt-BR" dirty="0"/>
                        <a:t>(FIGUEIRA</a:t>
                      </a:r>
                      <a:r>
                        <a:rPr lang="pt-BR" baseline="0" dirty="0"/>
                        <a:t> JR., 2007).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FIGUEIRA JR.</a:t>
                      </a:r>
                      <a:r>
                        <a:rPr lang="pt-BR" dirty="0"/>
                        <a:t>, Joel Dias. </a:t>
                      </a:r>
                      <a:r>
                        <a:rPr lang="pt-BR" b="1" dirty="0"/>
                        <a:t>Comentários ao código de processo civil</a:t>
                      </a:r>
                      <a:r>
                        <a:rPr lang="pt-BR" dirty="0"/>
                        <a:t>. 2. ed. rev., atual. e </a:t>
                      </a:r>
                      <a:r>
                        <a:rPr lang="pt-BR" dirty="0" err="1"/>
                        <a:t>ampl</a:t>
                      </a:r>
                      <a:r>
                        <a:rPr lang="pt-BR" dirty="0"/>
                        <a:t>. São Paulo:</a:t>
                      </a:r>
                      <a:r>
                        <a:rPr lang="pt-BR" baseline="0" dirty="0"/>
                        <a:t> Revista dos Tribunais, 2007.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Martins Júnior (2004)</a:t>
                      </a:r>
                    </a:p>
                    <a:p>
                      <a:pPr algn="l"/>
                      <a:endParaRPr lang="pt-BR" dirty="0"/>
                    </a:p>
                    <a:p>
                      <a:pPr algn="l"/>
                      <a:r>
                        <a:rPr lang="pt-BR" dirty="0"/>
                        <a:t>(MARTINS JÚNIOR, 2004).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MARTINS JÚNIOR</a:t>
                      </a:r>
                      <a:r>
                        <a:rPr lang="pt-BR" dirty="0"/>
                        <a:t>, Wallace Paiva. </a:t>
                      </a:r>
                      <a:r>
                        <a:rPr lang="pt-BR" b="1" dirty="0"/>
                        <a:t>Transparência administrativa</a:t>
                      </a:r>
                      <a:r>
                        <a:rPr lang="pt-BR" dirty="0"/>
                        <a:t>: publicidade, motivação e participação popular. São Paulo:</a:t>
                      </a:r>
                      <a:r>
                        <a:rPr lang="pt-BR" baseline="0" dirty="0"/>
                        <a:t> Saraiva, 2004.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Jiménez García </a:t>
                      </a:r>
                      <a:r>
                        <a:rPr lang="pt-BR" dirty="0"/>
                        <a:t>(2000)</a:t>
                      </a:r>
                    </a:p>
                    <a:p>
                      <a:pPr algn="l"/>
                      <a:endParaRPr lang="pt-BR" dirty="0"/>
                    </a:p>
                    <a:p>
                      <a:pPr algn="l"/>
                      <a:r>
                        <a:rPr lang="pt-BR" dirty="0"/>
                        <a:t>(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JIMÉNEZ GARCÍA</a:t>
                      </a:r>
                      <a:r>
                        <a:rPr lang="pt-BR" baseline="0" dirty="0"/>
                        <a:t>, 2000).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JIMÉNEZ GARCÍA, 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María de los Ángeles; SÁNCHEZ HERNÁNDEZ, Josephine. </a:t>
                      </a:r>
                      <a:r>
                        <a:rPr lang="es-E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Español sin fronteras: 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curso de lengua española. 5. ed. São Paulo: </a:t>
                      </a:r>
                      <a:r>
                        <a:rPr lang="es-E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Scipione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2012. </a:t>
                      </a:r>
                      <a:r>
                        <a:rPr lang="es-ES" sz="18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p. ISBN 9788526284456.</a:t>
                      </a:r>
                      <a:endParaRPr lang="pt-BR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Amato Neto (2000)</a:t>
                      </a:r>
                    </a:p>
                    <a:p>
                      <a:pPr algn="l"/>
                      <a:endParaRPr lang="pt-BR" dirty="0"/>
                    </a:p>
                    <a:p>
                      <a:pPr algn="l"/>
                      <a:r>
                        <a:rPr lang="pt-BR" dirty="0"/>
                        <a:t>(AMATO</a:t>
                      </a:r>
                      <a:r>
                        <a:rPr lang="pt-BR" baseline="0" dirty="0"/>
                        <a:t> NETO, 2000).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rgbClr val="FF0000"/>
                          </a:solidFill>
                        </a:rPr>
                        <a:t>AMATO NETO</a:t>
                      </a:r>
                      <a:r>
                        <a:rPr lang="pt-BR" dirty="0"/>
                        <a:t>, João.</a:t>
                      </a:r>
                      <a:r>
                        <a:rPr lang="pt-BR" baseline="0" dirty="0"/>
                        <a:t> </a:t>
                      </a:r>
                      <a:r>
                        <a:rPr lang="pt-BR" b="1" baseline="0" dirty="0"/>
                        <a:t>Redes de cooperação produtiva e clusters regionais</a:t>
                      </a:r>
                      <a:r>
                        <a:rPr lang="pt-BR" baseline="0" dirty="0"/>
                        <a:t>: oportunidade para as pequenas e médias empresas. São Paulo: Atlas, 2000.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t-BR" dirty="0"/>
                        <a:t>Castelo Branco (1983)</a:t>
                      </a:r>
                    </a:p>
                    <a:p>
                      <a:pPr algn="l"/>
                      <a:r>
                        <a:rPr lang="pt-BR" dirty="0"/>
                        <a:t>(CASTELO BRANCO, 1983)</a:t>
                      </a:r>
                    </a:p>
                    <a:p>
                      <a:pPr algn="l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CASTELO BRANCO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Camilo.  </a:t>
                      </a:r>
                      <a:r>
                        <a:rPr lang="pt-BR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Amor de perdição: 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memórias duma família. Rio de Janeiro: </a:t>
                      </a:r>
                      <a:r>
                        <a:rPr lang="pt-B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Lello</a:t>
                      </a:r>
                      <a:r>
                        <a:rPr lang="pt-B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Irmãos, 1983.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423981"/>
                  </a:ext>
                </a:extLst>
              </a:tr>
            </a:tbl>
          </a:graphicData>
        </a:graphic>
      </p:graphicFrame>
      <p:sp>
        <p:nvSpPr>
          <p:cNvPr id="18" name="Retângulo 17"/>
          <p:cNvSpPr/>
          <p:nvPr/>
        </p:nvSpPr>
        <p:spPr>
          <a:xfrm>
            <a:off x="1796771" y="450091"/>
            <a:ext cx="4589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Particularidades da citação</a:t>
            </a:r>
            <a:endParaRPr lang="pt-BR" sz="3200" b="1" dirty="0"/>
          </a:p>
        </p:txBody>
      </p:sp>
      <p:sp>
        <p:nvSpPr>
          <p:cNvPr id="17" name="Canto dobrado 7">
            <a:extLst>
              <a:ext uri="{FF2B5EF4-FFF2-40B4-BE49-F238E27FC236}">
                <a16:creationId xmlns:a16="http://schemas.microsoft.com/office/drawing/2014/main" id="{86188382-DB48-4394-830F-DE5258EC3946}"/>
              </a:ext>
            </a:extLst>
          </p:cNvPr>
          <p:cNvSpPr/>
          <p:nvPr/>
        </p:nvSpPr>
        <p:spPr>
          <a:xfrm rot="421267">
            <a:off x="8229341" y="301437"/>
            <a:ext cx="3136110" cy="1193615"/>
          </a:xfrm>
          <a:prstGeom prst="foldedCorner">
            <a:avLst>
              <a:gd name="adj" fmla="val 139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u="sng" dirty="0">
                <a:solidFill>
                  <a:schemeClr val="tx1"/>
                </a:solidFill>
                <a:latin typeface="Lucida Handwriting" panose="03010101010101010101" pitchFamily="66" charset="0"/>
              </a:rPr>
              <a:t>ATENÇÃO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Lucida Handwriting" panose="03010101010101010101" pitchFamily="66" charset="0"/>
              </a:rPr>
              <a:t>Nomes de parentesco e sobrenomes compostos e de origem hispânica</a:t>
            </a:r>
          </a:p>
        </p:txBody>
      </p:sp>
    </p:spTree>
    <p:extLst>
      <p:ext uri="{BB962C8B-B14F-4D97-AF65-F5344CB8AC3E}">
        <p14:creationId xmlns:p14="http://schemas.microsoft.com/office/powerpoint/2010/main" val="102322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032104" y="6600116"/>
            <a:ext cx="3628030" cy="216377"/>
          </a:xfrm>
          <a:prstGeom prst="rect">
            <a:avLst/>
          </a:prstGeom>
          <a:gradFill flip="none" rotWithShape="0">
            <a:gsLst>
              <a:gs pos="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594731" y="539691"/>
            <a:ext cx="45899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Particularidades da citação</a:t>
            </a:r>
          </a:p>
          <a:p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Uso do apud (citado por)</a:t>
            </a:r>
            <a:endParaRPr lang="pt-BR" sz="28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CA72088-8A13-4D68-9EFA-C083911ED7D8}"/>
              </a:ext>
            </a:extLst>
          </p:cNvPr>
          <p:cNvSpPr/>
          <p:nvPr/>
        </p:nvSpPr>
        <p:spPr>
          <a:xfrm>
            <a:off x="1203158" y="2360710"/>
            <a:ext cx="9683015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No texto: </a:t>
            </a:r>
          </a:p>
          <a:p>
            <a:pPr algn="just"/>
            <a:r>
              <a:rPr lang="pt-BR" sz="2400" dirty="0"/>
              <a:t>Segundo Silva (1983 </a:t>
            </a:r>
            <a:r>
              <a:rPr lang="pt-BR" sz="2400" dirty="0">
                <a:solidFill>
                  <a:srgbClr val="FF0000"/>
                </a:solidFill>
              </a:rPr>
              <a:t>apud</a:t>
            </a:r>
            <a:r>
              <a:rPr lang="pt-BR" sz="2400" dirty="0"/>
              <a:t> ABREU, 1999, p. 3) diz ser [...] “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Ou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[...] o viés organicista da burocracia estatal e antiliberalismo da cultura política de 1937, preservado de modo encapuçado na Carta de 1946." (VIANNA, 1986, p. 172 </a:t>
            </a:r>
            <a:r>
              <a:rPr lang="pt-BR" sz="2400" dirty="0">
                <a:solidFill>
                  <a:srgbClr val="FF0000"/>
                </a:solidFill>
              </a:rPr>
              <a:t>apud</a:t>
            </a:r>
            <a:r>
              <a:rPr lang="pt-BR" sz="2400" dirty="0"/>
              <a:t> SEGATTO, 1995, p. 214-215).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509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524000" y="281364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Referências NBR 6023:2018</a:t>
            </a:r>
            <a:br>
              <a:rPr lang="pt-BR" alt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alt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Inclusão de modelos de referência</a:t>
            </a:r>
            <a:endParaRPr lang="pt-BR" altLang="pt-BR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C0F364-36FA-4561-83F7-3C8F83B17E21}"/>
              </a:ext>
            </a:extLst>
          </p:cNvPr>
          <p:cNvSpPr txBox="1"/>
          <p:nvPr/>
        </p:nvSpPr>
        <p:spPr>
          <a:xfrm>
            <a:off x="1991545" y="1182699"/>
            <a:ext cx="8275145" cy="521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1) Trabalhos acadêmicos on-line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2) Ebook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3) Blu-ray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4) </a:t>
            </a:r>
            <a:r>
              <a:rPr lang="pt-BR" sz="1600" dirty="0" err="1"/>
              <a:t>Pendrive</a:t>
            </a:r>
            <a:r>
              <a:rPr lang="pt-BR" sz="1600" dirty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5) Correspondências (bilhete, carta, cartão...)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6) Anais como monografia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7) Anais como publicação periódica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8) Leis em meio eletrônico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9) Atos administrativos (aviso, circular, contratos, ofício, ordem de serviço, portaria, pareceres...)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10) Documentos civis e de cartórios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11) Documentos audiovisuais (filmes, vídeos, filmes disponíveis no </a:t>
            </a:r>
            <a:r>
              <a:rPr lang="pt-BR" sz="1600" dirty="0" err="1"/>
              <a:t>Youtube</a:t>
            </a:r>
            <a:r>
              <a:rPr lang="pt-BR" sz="16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 12) Redes sociais (Facebook, </a:t>
            </a:r>
            <a:r>
              <a:rPr lang="pt-BR" sz="1600" dirty="0" err="1"/>
              <a:t>Twiter</a:t>
            </a:r>
            <a:r>
              <a:rPr lang="pt-BR" sz="1600" dirty="0"/>
              <a:t>...)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13) </a:t>
            </a:r>
            <a:r>
              <a:rPr lang="pt-BR" sz="1600" dirty="0" err="1"/>
              <a:t>Wikipedia</a:t>
            </a:r>
            <a:r>
              <a:rPr lang="pt-BR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2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254493" y="513268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Referências NBR 6023:2018</a:t>
            </a:r>
            <a:br>
              <a:rPr lang="pt-BR" alt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altLang="pt-B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Regras gerais de apresentação</a:t>
            </a:r>
            <a:endParaRPr lang="pt-BR" altLang="pt-BR" sz="28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C0F364-36FA-4561-83F7-3C8F83B17E21}"/>
              </a:ext>
            </a:extLst>
          </p:cNvPr>
          <p:cNvSpPr txBox="1"/>
          <p:nvPr/>
        </p:nvSpPr>
        <p:spPr>
          <a:xfrm>
            <a:off x="975360" y="1814622"/>
            <a:ext cx="10241280" cy="4062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Os elementos essenciais das referências variam de acordo com o tipo de documento; 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Ao se optar por elementos complementares, esses devem ser usados em todas as referências do mesmo tipo de documento;</a:t>
            </a:r>
          </a:p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O destaque tipográfico adotado, deve ser igual para todas referências;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A ordenação das referências deve obedecer ao sistema adotado: alfabético ou numérico.</a:t>
            </a:r>
          </a:p>
        </p:txBody>
      </p:sp>
    </p:spTree>
    <p:extLst>
      <p:ext uri="{BB962C8B-B14F-4D97-AF65-F5344CB8AC3E}">
        <p14:creationId xmlns:p14="http://schemas.microsoft.com/office/powerpoint/2010/main" val="176682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0A2E5-8982-481A-9509-4B74F24A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7714"/>
            <a:ext cx="10058400" cy="7391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CITAÇÕES E REFERÊNCIAS</a:t>
            </a:r>
            <a:b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Fontes utilizadas 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6B6726E-3641-4271-8C1C-CEFB20100B55}"/>
              </a:ext>
            </a:extLst>
          </p:cNvPr>
          <p:cNvSpPr/>
          <p:nvPr/>
        </p:nvSpPr>
        <p:spPr>
          <a:xfrm>
            <a:off x="1066800" y="2186077"/>
            <a:ext cx="103198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/>
              <a:t>ASSOCIAÇÃO BRASILEIRA DE NORMAS TÉCNICAS. </a:t>
            </a:r>
            <a:r>
              <a:rPr lang="pt-BR" altLang="pt-BR" b="1" dirty="0"/>
              <a:t>NBR 6023</a:t>
            </a:r>
            <a:r>
              <a:rPr lang="pt-BR" altLang="pt-BR" dirty="0"/>
              <a:t>: informação e documentação: referências: elaboração. Rio de Janeiro:  ABNT, 2018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  <a:p>
            <a:endParaRPr lang="pt-BR" altLang="pt-BR" b="1" dirty="0"/>
          </a:p>
          <a:p>
            <a:r>
              <a:rPr lang="pt-BR" altLang="pt-BR" dirty="0"/>
              <a:t>ASSOCIAÇÃO BRASILEIRA DE NORMAS TÉCNICAS. </a:t>
            </a:r>
            <a:r>
              <a:rPr lang="pt-BR" altLang="pt-BR" b="1" dirty="0"/>
              <a:t>NBR 10520</a:t>
            </a:r>
            <a:r>
              <a:rPr lang="pt-BR" altLang="pt-BR" dirty="0"/>
              <a:t>: informação e documentação: citações em documentos: apresentação. Rio de Janeiro:  ABNT, 2002.</a:t>
            </a:r>
          </a:p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UNIVERSIDADE FEDERAL DE SANTA CATARINA. Biblioteca Universitária. Programa de Capacitação. </a:t>
            </a:r>
            <a:r>
              <a:rPr lang="pt-BR" altLang="pt-BR" b="1" dirty="0"/>
              <a:t>Procedimentos para elaboração de referências: </a:t>
            </a:r>
            <a:r>
              <a:rPr lang="pt-BR" altLang="pt-BR" dirty="0"/>
              <a:t>ABNT NBR 6023:2018. [Florianópolis], 2019. 60 slides, color. Disponível em: </a:t>
            </a:r>
            <a:r>
              <a:rPr lang="pt-BR" dirty="0"/>
              <a:t>https://repositorio.ufsc.br/</a:t>
            </a:r>
            <a:r>
              <a:rPr lang="pt-BR" dirty="0" err="1"/>
              <a:t>bitstream</a:t>
            </a:r>
            <a:r>
              <a:rPr lang="pt-BR" dirty="0"/>
              <a:t>/</a:t>
            </a:r>
            <a:r>
              <a:rPr lang="pt-BR" dirty="0" err="1"/>
              <a:t>handle</a:t>
            </a:r>
            <a:r>
              <a:rPr lang="pt-BR" dirty="0"/>
              <a:t>/123456789/194316/Referencias_29-01-2019.pdf?sequence=3&amp;isAllowed=y.  Acesso em: 03 nov. 2019.</a:t>
            </a:r>
            <a:endParaRPr lang="pt-BR" altLang="pt-BR" dirty="0"/>
          </a:p>
          <a:p>
            <a:endParaRPr lang="pt-BR" altLang="pt-BR" dirty="0">
              <a:solidFill>
                <a:schemeClr val="tx2"/>
              </a:solidFill>
            </a:endParaRPr>
          </a:p>
          <a:p>
            <a:endParaRPr lang="pt-BR" alt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4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481045" y="690695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Referências NBR 6023:2018</a:t>
            </a:r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Principais alterações</a:t>
            </a:r>
            <a:br>
              <a:rPr lang="pt-BR" altLang="pt-B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altLang="pt-BR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7C0F364-36FA-4561-83F7-3C8F83B17E21}"/>
              </a:ext>
            </a:extLst>
          </p:cNvPr>
          <p:cNvSpPr txBox="1"/>
          <p:nvPr/>
        </p:nvSpPr>
        <p:spPr>
          <a:xfrm>
            <a:off x="837398" y="1451992"/>
            <a:ext cx="10645541" cy="48936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Foi abolido </a:t>
            </a:r>
            <a:r>
              <a:rPr lang="pt-BR" sz="2400" dirty="0"/>
              <a:t>o uso de traços (6 </a:t>
            </a:r>
            <a:r>
              <a:rPr lang="pt-BR" sz="2400" dirty="0" err="1"/>
              <a:t>underlines</a:t>
            </a:r>
            <a:r>
              <a:rPr lang="pt-BR" sz="2400" dirty="0"/>
              <a:t>) para indicar a repetição do nome no autor na lista de referências.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Para a indicação de organizador, editor, coordenador e outros, deve-se abreviar o tipo de participação </a:t>
            </a:r>
            <a:r>
              <a:rPr lang="pt-BR" sz="2400" dirty="0">
                <a:solidFill>
                  <a:srgbClr val="FF0000"/>
                </a:solidFill>
              </a:rPr>
              <a:t>com letras minúsculas. Exemplos: (org.) (ed.) (coord.)</a:t>
            </a: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Passa-se a </a:t>
            </a:r>
            <a:r>
              <a:rPr lang="pt-BR" sz="2400" dirty="0">
                <a:solidFill>
                  <a:srgbClr val="FF0000"/>
                </a:solidFill>
              </a:rPr>
              <a:t>utilizar itálico </a:t>
            </a:r>
            <a:r>
              <a:rPr lang="pt-BR" sz="2400" dirty="0"/>
              <a:t>nas expressões: </a:t>
            </a:r>
            <a:r>
              <a:rPr lang="pt-BR" sz="2400" i="1" dirty="0"/>
              <a:t>et al., In, </a:t>
            </a:r>
            <a:r>
              <a:rPr lang="pt-BR" sz="2400" i="1" dirty="0" err="1"/>
              <a:t>sine</a:t>
            </a:r>
            <a:r>
              <a:rPr lang="pt-BR" sz="2400" i="1" dirty="0"/>
              <a:t> loco [</a:t>
            </a:r>
            <a:r>
              <a:rPr lang="pt-BR" sz="2400" i="1" dirty="0" err="1"/>
              <a:t>S.l</a:t>
            </a:r>
            <a:r>
              <a:rPr lang="pt-BR" sz="2400" i="1" dirty="0"/>
              <a:t>.] , </a:t>
            </a:r>
            <a:r>
              <a:rPr lang="pt-BR" sz="2400" i="1" dirty="0" err="1"/>
              <a:t>sine</a:t>
            </a:r>
            <a:r>
              <a:rPr lang="pt-BR" sz="2400" i="1" dirty="0"/>
              <a:t> nomine [s.n.].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Para leis, agora é obrigatório inserir </a:t>
            </a:r>
            <a:r>
              <a:rPr lang="pt-BR" sz="2400" dirty="0">
                <a:solidFill>
                  <a:srgbClr val="FF0000"/>
                </a:solidFill>
              </a:rPr>
              <a:t>a ementa.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FF0000"/>
                </a:solidFill>
              </a:rPr>
              <a:t>Foi abolido </a:t>
            </a:r>
            <a:r>
              <a:rPr lang="pt-BR" sz="2400" dirty="0"/>
              <a:t>o uso dos sinais </a:t>
            </a:r>
            <a:r>
              <a:rPr lang="pt-BR" sz="2400" dirty="0">
                <a:solidFill>
                  <a:srgbClr val="FF0000"/>
                </a:solidFill>
              </a:rPr>
              <a:t>&lt; &gt;</a:t>
            </a:r>
            <a:r>
              <a:rPr lang="pt-BR" sz="2400" dirty="0"/>
              <a:t> ao se registrar o endereço eletrônico de documentos </a:t>
            </a:r>
            <a:r>
              <a:rPr lang="pt-BR" sz="2400" i="1" dirty="0"/>
              <a:t>online.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3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C2EAB-DC5E-4F51-A34C-4D51F5B4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015" y="642594"/>
            <a:ext cx="11107553" cy="1371600"/>
          </a:xfrm>
        </p:spPr>
        <p:txBody>
          <a:bodyPr>
            <a:normAutofit/>
          </a:bodyPr>
          <a:lstStyle/>
          <a:p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Referências – apresentação em trabalhos acadêmicos</a:t>
            </a:r>
            <a:endParaRPr lang="pt-BR" sz="3200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3" name="Grupo 3">
            <a:extLst>
              <a:ext uri="{FF2B5EF4-FFF2-40B4-BE49-F238E27FC236}">
                <a16:creationId xmlns:a16="http://schemas.microsoft.com/office/drawing/2014/main" id="{D09EBD6B-2918-4BF0-952C-72873E4D1CEC}"/>
              </a:ext>
            </a:extLst>
          </p:cNvPr>
          <p:cNvGrpSpPr/>
          <p:nvPr/>
        </p:nvGrpSpPr>
        <p:grpSpPr>
          <a:xfrm rot="20693552">
            <a:off x="1443298" y="2185337"/>
            <a:ext cx="9103821" cy="3919361"/>
            <a:chOff x="3917604" y="1012306"/>
            <a:chExt cx="7160867" cy="3326351"/>
          </a:xfrm>
        </p:grpSpPr>
        <p:sp>
          <p:nvSpPr>
            <p:cNvPr id="4" name="AutoShape 14">
              <a:extLst>
                <a:ext uri="{FF2B5EF4-FFF2-40B4-BE49-F238E27FC236}">
                  <a16:creationId xmlns:a16="http://schemas.microsoft.com/office/drawing/2014/main" id="{D0D96DAE-D2C6-446C-9398-46F7B051D3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695515">
              <a:off x="3917604" y="1012306"/>
              <a:ext cx="7160867" cy="3326351"/>
            </a:xfrm>
            <a:prstGeom prst="foldedCorner">
              <a:avLst>
                <a:gd name="adj" fmla="val 12500"/>
              </a:avLst>
            </a:prstGeom>
            <a:solidFill>
              <a:srgbClr val="FFC000"/>
            </a:solidFill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vl="1" algn="just"/>
              <a:endParaRPr lang="pt-BR" altLang="pt-BR"/>
            </a:p>
          </p:txBody>
        </p:sp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35A87E64-60C4-45FF-B585-F1513EA2F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1185">
              <a:off x="4442480" y="1245634"/>
              <a:ext cx="6435817" cy="295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altLang="pt-BR" sz="2000" b="1" dirty="0">
                  <a:latin typeface="Lucida Handwriting" panose="03010101010101010101" pitchFamily="66" charset="0"/>
                </a:rPr>
                <a:t>Fonte</a:t>
              </a:r>
              <a:r>
                <a:rPr lang="pt-BR" altLang="pt-BR" sz="2000" dirty="0">
                  <a:latin typeface="Lucida Handwriting" panose="03010101010101010101" pitchFamily="66" charset="0"/>
                </a:rPr>
                <a:t> – tamanho 12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pt-BR" altLang="pt-BR" sz="2000" dirty="0">
                <a:latin typeface="Lucida Handwriting" panose="03010101010101010101" pitchFamily="66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altLang="pt-BR" sz="2000" b="1" dirty="0">
                  <a:latin typeface="Lucida Handwriting" panose="03010101010101010101" pitchFamily="66" charset="0"/>
                </a:rPr>
                <a:t>Espacejamento entre linhas</a:t>
              </a:r>
              <a:r>
                <a:rPr lang="pt-BR" altLang="pt-BR" sz="2000" dirty="0">
                  <a:latin typeface="Lucida Handwriting" panose="03010101010101010101" pitchFamily="66" charset="0"/>
                </a:rPr>
                <a:t> – simples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pt-BR" altLang="pt-BR" sz="2000" dirty="0">
                <a:latin typeface="Lucida Handwriting" panose="03010101010101010101" pitchFamily="66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altLang="pt-BR" sz="2000" b="1" dirty="0">
                  <a:latin typeface="Lucida Handwriting" panose="03010101010101010101" pitchFamily="66" charset="0"/>
                </a:rPr>
                <a:t>Espaço entre as referências</a:t>
              </a:r>
              <a:r>
                <a:rPr lang="pt-BR" altLang="pt-BR" sz="2000" dirty="0">
                  <a:latin typeface="Lucida Handwriting" panose="03010101010101010101" pitchFamily="66" charset="0"/>
                </a:rPr>
                <a:t> – 1 espaço simples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endParaRPr lang="pt-BR" altLang="pt-BR" sz="2000" dirty="0">
                <a:latin typeface="Lucida Handwriting" panose="03010101010101010101" pitchFamily="66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altLang="pt-BR" sz="2000" b="1" dirty="0">
                  <a:latin typeface="Lucida Handwriting" panose="03010101010101010101" pitchFamily="66" charset="0"/>
                </a:rPr>
                <a:t>Alinhamento</a:t>
              </a:r>
              <a:r>
                <a:rPr lang="pt-BR" altLang="pt-BR" sz="2000" dirty="0">
                  <a:latin typeface="Lucida Handwriting" panose="03010101010101010101" pitchFamily="66" charset="0"/>
                </a:rPr>
                <a:t> - esquerda</a:t>
              </a:r>
            </a:p>
            <a:p>
              <a:pPr algn="l">
                <a:lnSpc>
                  <a:spcPct val="95000"/>
                </a:lnSpc>
              </a:pPr>
              <a:endParaRPr lang="pt-BR" altLang="pt-BR" sz="16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42144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524000" y="281364"/>
            <a:ext cx="9155300" cy="781722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Modelos de Referências</a:t>
            </a:r>
            <a:endParaRPr lang="pt-BR" altLang="pt-BR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28118" y="1837162"/>
            <a:ext cx="904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KROKOSCZ, Marcelo. </a:t>
            </a:r>
            <a:r>
              <a:rPr lang="pt-BR" b="1" dirty="0"/>
              <a:t>Outras palavras</a:t>
            </a:r>
            <a:r>
              <a:rPr lang="pt-BR" dirty="0"/>
              <a:t>: análise dos conceitos de autoria e plágio na produção textual científica no contexto pós-moderno. 2014. Tese (Doutorado em Educação) - Faculdade de Educação, Universidade de São Paulo, São Paulo, 2014. DOI:10.11606/T.48.2016.tde-03102016-103125.</a:t>
            </a: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19941" y="126800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6771" y="3083431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28118" y="3671002"/>
            <a:ext cx="9145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BRITO, R. F. de, </a:t>
            </a:r>
            <a:r>
              <a:rPr lang="pt-BR" i="1" dirty="0"/>
              <a:t>et al. </a:t>
            </a:r>
            <a:r>
              <a:rPr lang="pt-BR" b="1" dirty="0"/>
              <a:t>Guia do usuário do Digital </a:t>
            </a:r>
            <a:r>
              <a:rPr lang="pt-BR" b="1" dirty="0" err="1"/>
              <a:t>Object</a:t>
            </a:r>
            <a:r>
              <a:rPr lang="pt-BR" b="1" dirty="0"/>
              <a:t> </a:t>
            </a:r>
            <a:r>
              <a:rPr lang="pt-BR" b="1" dirty="0" err="1"/>
              <a:t>Identifier</a:t>
            </a:r>
            <a:r>
              <a:rPr lang="pt-BR" dirty="0"/>
              <a:t>. Brasília: Instituto Brasileiro de Informação em Ciência e Tecnologia, 2015. 57p.  DOI: 10.21452/978-85-7013-112-6.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54A78E3-6D2A-4D1F-9F10-29B325E00C30}"/>
              </a:ext>
            </a:extLst>
          </p:cNvPr>
          <p:cNvSpPr/>
          <p:nvPr/>
        </p:nvSpPr>
        <p:spPr>
          <a:xfrm>
            <a:off x="1728118" y="5102195"/>
            <a:ext cx="9822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222222"/>
                </a:solidFill>
              </a:rPr>
              <a:t>NATANSOHN, Leonor Graciela </a:t>
            </a: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dirty="0" err="1">
                <a:solidFill>
                  <a:srgbClr val="FF0000"/>
                </a:solidFill>
              </a:rPr>
              <a:t>org</a:t>
            </a:r>
            <a:r>
              <a:rPr lang="pt-BR" dirty="0">
                <a:solidFill>
                  <a:srgbClr val="FF0000"/>
                </a:solidFill>
              </a:rPr>
              <a:t>). </a:t>
            </a:r>
            <a:r>
              <a:rPr lang="pt-BR" b="1" dirty="0">
                <a:solidFill>
                  <a:srgbClr val="222222"/>
                </a:solidFill>
              </a:rPr>
              <a:t>Internet em código feminino: teorias e práticas</a:t>
            </a:r>
            <a:r>
              <a:rPr lang="pt-BR" dirty="0">
                <a:solidFill>
                  <a:srgbClr val="222222"/>
                </a:solidFill>
              </a:rPr>
              <a:t>. Buenos Aires: La </a:t>
            </a:r>
            <a:r>
              <a:rPr lang="pt-BR" dirty="0" err="1">
                <a:solidFill>
                  <a:srgbClr val="222222"/>
                </a:solidFill>
              </a:rPr>
              <a:t>Crujía</a:t>
            </a:r>
            <a:r>
              <a:rPr lang="pt-BR" dirty="0">
                <a:solidFill>
                  <a:srgbClr val="222222"/>
                </a:solidFill>
              </a:rPr>
              <a:t>, 2013. </a:t>
            </a:r>
            <a:r>
              <a:rPr lang="pt-BR" i="1" dirty="0">
                <a:solidFill>
                  <a:srgbClr val="FF0000"/>
                </a:solidFill>
              </a:rPr>
              <a:t>E-book</a:t>
            </a:r>
            <a:r>
              <a:rPr lang="pt-BR" dirty="0">
                <a:solidFill>
                  <a:srgbClr val="FF0000"/>
                </a:solidFill>
              </a:rPr>
              <a:t>. (200p.).</a:t>
            </a:r>
            <a:r>
              <a:rPr lang="pt-BR" dirty="0">
                <a:solidFill>
                  <a:srgbClr val="222222"/>
                </a:solidFill>
              </a:rPr>
              <a:t> Disponível </a:t>
            </a:r>
            <a:r>
              <a:rPr lang="pt-BR" dirty="0">
                <a:solidFill>
                  <a:srgbClr val="FF0000"/>
                </a:solidFill>
              </a:rPr>
              <a:t>em: </a:t>
            </a:r>
            <a:r>
              <a:rPr lang="pt-BR" dirty="0"/>
              <a:t>https://repositorio.ufba.br/ri/</a:t>
            </a:r>
            <a:r>
              <a:rPr lang="pt-BR" dirty="0" err="1"/>
              <a:t>bitstream</a:t>
            </a:r>
            <a:r>
              <a:rPr lang="pt-BR" dirty="0"/>
              <a:t>/ri/13613/1/LivroGIGA_Internet_cod_fem_PTBr.pdf.  Acesso em: 29 out. 2019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4ACA114-7FA1-4565-94A0-1060DF011F3D}"/>
              </a:ext>
            </a:extLst>
          </p:cNvPr>
          <p:cNvSpPr/>
          <p:nvPr/>
        </p:nvSpPr>
        <p:spPr>
          <a:xfrm>
            <a:off x="1796771" y="4591235"/>
            <a:ext cx="129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E-book</a:t>
            </a:r>
          </a:p>
        </p:txBody>
      </p:sp>
    </p:spTree>
    <p:extLst>
      <p:ext uri="{BB962C8B-B14F-4D97-AF65-F5344CB8AC3E}">
        <p14:creationId xmlns:p14="http://schemas.microsoft.com/office/powerpoint/2010/main" val="4050749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591625" y="353371"/>
            <a:ext cx="9155300" cy="514237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Modelos de Referências</a:t>
            </a:r>
            <a:endParaRPr lang="pt-BR" altLang="pt-BR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14744" y="2006796"/>
            <a:ext cx="915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FREITAS, Jânio de. Gelatina de incertezas. </a:t>
            </a:r>
            <a:r>
              <a:rPr lang="pt-BR" b="1" dirty="0"/>
              <a:t>Folha de S. Paulo</a:t>
            </a:r>
            <a:r>
              <a:rPr lang="pt-BR" dirty="0"/>
              <a:t>, 28 fev. 2012. Caderno A, p. 10. Disponível em: http://library.pressdisplay.com/pressdisplay/viewer.aspx . Acesso em: 28 fev. 2012.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828966" y="136733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Matéria de Jornal </a:t>
            </a:r>
            <a:r>
              <a:rPr lang="pt-BR" sz="2800" b="1" i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82314" y="3295124"/>
            <a:ext cx="4535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Artigo de periódico </a:t>
            </a:r>
            <a:r>
              <a:rPr lang="pt-BR" sz="2800" b="1" i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88287" y="4183342"/>
            <a:ext cx="9059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BRUSAMOLIN, Valério. Narrativas para a gestão de mudanças: um estudo de caso na indústria vidreira.</a:t>
            </a:r>
            <a:r>
              <a:rPr lang="pt-BR" b="1" dirty="0"/>
              <a:t> </a:t>
            </a:r>
            <a:r>
              <a:rPr lang="pt-BR" b="1" dirty="0" err="1"/>
              <a:t>Transinformação</a:t>
            </a:r>
            <a:r>
              <a:rPr lang="pt-BR" dirty="0"/>
              <a:t>,  Campinas ,  v. 23, n. 1, p. 15-28,  abr.  2011. DOI: 10.1590/S0103-37862011000100002. Disponível em: </a:t>
            </a:r>
            <a:r>
              <a:rPr lang="pt-BR" dirty="0">
                <a:hlinkClick r:id="rId4"/>
              </a:rPr>
              <a:t>http://www.scielo.br/</a:t>
            </a:r>
            <a:r>
              <a:rPr lang="pt-BR" dirty="0" err="1">
                <a:hlinkClick r:id="rId4"/>
              </a:rPr>
              <a:t>pdf</a:t>
            </a:r>
            <a:r>
              <a:rPr lang="pt-BR" dirty="0">
                <a:hlinkClick r:id="rId4"/>
              </a:rPr>
              <a:t>/</a:t>
            </a:r>
            <a:r>
              <a:rPr lang="pt-BR" dirty="0" err="1">
                <a:hlinkClick r:id="rId4"/>
              </a:rPr>
              <a:t>tinf</a:t>
            </a:r>
            <a:r>
              <a:rPr lang="pt-BR" dirty="0">
                <a:hlinkClick r:id="rId4"/>
              </a:rPr>
              <a:t>/v23n1/a02v23n1.pdf</a:t>
            </a:r>
            <a:r>
              <a:rPr lang="pt-BR" dirty="0"/>
              <a:t>. Acesso em: 20 set. 2018</a:t>
            </a:r>
          </a:p>
        </p:txBody>
      </p:sp>
    </p:spTree>
    <p:extLst>
      <p:ext uri="{BB962C8B-B14F-4D97-AF65-F5344CB8AC3E}">
        <p14:creationId xmlns:p14="http://schemas.microsoft.com/office/powerpoint/2010/main" val="3872119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518350" y="263448"/>
            <a:ext cx="9155300" cy="604161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Modelos de Referências</a:t>
            </a:r>
            <a:endParaRPr lang="pt-BR" altLang="pt-BR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442991" y="1739969"/>
            <a:ext cx="915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BARRETO,  Aldo de A. </a:t>
            </a:r>
            <a:r>
              <a:rPr lang="pt-BR" b="1" dirty="0"/>
              <a:t>Redes sociais, memória e esquecimento</a:t>
            </a:r>
            <a:r>
              <a:rPr lang="pt-BR" dirty="0"/>
              <a:t>.  </a:t>
            </a:r>
            <a:r>
              <a:rPr lang="pt-BR" dirty="0" err="1"/>
              <a:t>Aldo’s</a:t>
            </a:r>
            <a:r>
              <a:rPr lang="pt-BR" dirty="0"/>
              <a:t> Barreto blog. [</a:t>
            </a:r>
            <a:r>
              <a:rPr lang="pt-BR" dirty="0" err="1"/>
              <a:t>S.l</a:t>
            </a:r>
            <a:r>
              <a:rPr lang="pt-BR" dirty="0"/>
              <a:t>.], 3 jun. 2011. </a:t>
            </a:r>
            <a:r>
              <a:rPr lang="pt-BR" dirty="0">
                <a:solidFill>
                  <a:srgbClr val="FF0000"/>
                </a:solidFill>
              </a:rPr>
              <a:t>Disponível em: http://aldobarreto.wordpress.com/2011/06/03/redes-sociais-memoria-e-esquecimento/. Acesso em: 23 jan. 2012.</a:t>
            </a:r>
            <a:endParaRPr lang="pt-BR" altLang="pt-BR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42991" y="114961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42991" y="2983850"/>
            <a:ext cx="1575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02271" y="3575924"/>
            <a:ext cx="9294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UNIVERSIDADE FEDERAL DE SANTA CATARINA. Biblioteca Universitária . </a:t>
            </a:r>
            <a:r>
              <a:rPr lang="pt-BR" b="1" dirty="0"/>
              <a:t>Normalização de trabalhos acadêmicos: </a:t>
            </a:r>
            <a:r>
              <a:rPr lang="pt-BR" dirty="0"/>
              <a:t>Minicurso: referência e citação: videoaulas. Florianópolis, 2016. Disponível em: </a:t>
            </a:r>
            <a:r>
              <a:rPr lang="pt-BR" dirty="0">
                <a:hlinkClick r:id="rId4"/>
              </a:rPr>
              <a:t>http://portal.bu.ufsc.br/capacite-se/</a:t>
            </a:r>
            <a:r>
              <a:rPr lang="pt-BR" dirty="0" err="1">
                <a:hlinkClick r:id="rId4"/>
              </a:rPr>
              <a:t>tutoriaisguias</a:t>
            </a:r>
            <a:r>
              <a:rPr lang="pt-BR" dirty="0">
                <a:hlinkClick r:id="rId4"/>
              </a:rPr>
              <a:t>/</a:t>
            </a:r>
            <a:r>
              <a:rPr lang="pt-BR" dirty="0"/>
              <a:t>. Acesso em: 20 out. 2016.</a:t>
            </a:r>
          </a:p>
        </p:txBody>
      </p:sp>
      <p:sp>
        <p:nvSpPr>
          <p:cNvPr id="12" name="Texto explicativo em elipse 5">
            <a:extLst>
              <a:ext uri="{FF2B5EF4-FFF2-40B4-BE49-F238E27FC236}">
                <a16:creationId xmlns:a16="http://schemas.microsoft.com/office/drawing/2014/main" id="{711D69BE-EC2D-441D-A0E1-062C031AEA56}"/>
              </a:ext>
            </a:extLst>
          </p:cNvPr>
          <p:cNvSpPr/>
          <p:nvPr/>
        </p:nvSpPr>
        <p:spPr>
          <a:xfrm>
            <a:off x="7069140" y="2452200"/>
            <a:ext cx="4104456" cy="1008112"/>
          </a:xfrm>
          <a:prstGeom prst="wedgeEllipseCallout">
            <a:avLst>
              <a:gd name="adj1" fmla="val -86558"/>
              <a:gd name="adj2" fmla="val -69956"/>
            </a:avLst>
          </a:prstGeom>
          <a:solidFill>
            <a:srgbClr val="F5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Em documentos </a:t>
            </a:r>
            <a:r>
              <a:rPr lang="pt-BR" b="1" i="1" dirty="0">
                <a:solidFill>
                  <a:schemeClr val="tx1"/>
                </a:solidFill>
              </a:rPr>
              <a:t>on-line o endereço eletrônico é elemento essencial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F7B1-102D-4697-9B38-9DE91E75647F}"/>
              </a:ext>
            </a:extLst>
          </p:cNvPr>
          <p:cNvSpPr/>
          <p:nvPr/>
        </p:nvSpPr>
        <p:spPr>
          <a:xfrm>
            <a:off x="1328286" y="5176670"/>
            <a:ext cx="10299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ASSOCIAÇÃO BRASILEIRA DE NORMAS TÉCNICAS. </a:t>
            </a:r>
            <a:r>
              <a:rPr lang="pt-BR" b="1" dirty="0"/>
              <a:t>Sistemas de armazenagem</a:t>
            </a:r>
            <a:r>
              <a:rPr lang="pt-BR" dirty="0"/>
              <a:t>. São Paulo, 19 set. 2017. Facebook: ABNT Normas Técnicas @</a:t>
            </a:r>
            <a:r>
              <a:rPr lang="pt-BR" dirty="0" err="1"/>
              <a:t>ABNTOficial</a:t>
            </a:r>
            <a:r>
              <a:rPr lang="pt-BR" dirty="0"/>
              <a:t>. Disponível em: https://www.facebook.com/ABNTOfcial/?hc_ref=ARRCZ0mN_XLGdpWXonecaRO0ODbGisTE2siVEPgy_n8sEc1sYCO_ qGLCqynp1lGE2-U&amp;fref=</a:t>
            </a:r>
            <a:r>
              <a:rPr lang="pt-BR" dirty="0" err="1"/>
              <a:t>nf</a:t>
            </a:r>
            <a:r>
              <a:rPr lang="pt-BR" dirty="0"/>
              <a:t>. Acesso em: 21 set. 2017.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98F24B-7518-48BE-BB03-60E991061A90}"/>
              </a:ext>
            </a:extLst>
          </p:cNvPr>
          <p:cNvSpPr/>
          <p:nvPr/>
        </p:nvSpPr>
        <p:spPr>
          <a:xfrm>
            <a:off x="1402271" y="4653450"/>
            <a:ext cx="1864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76545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032104" y="6600116"/>
            <a:ext cx="3628030" cy="216377"/>
          </a:xfrm>
          <a:prstGeom prst="rect">
            <a:avLst/>
          </a:prstGeom>
          <a:gradFill flip="none" rotWithShape="0">
            <a:gsLst>
              <a:gs pos="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518350" y="528689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Dicas sobre citação/Referências</a:t>
            </a:r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pt-BR" altLang="pt-BR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Desconfie de ......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53427" y="1802564"/>
            <a:ext cx="9885145" cy="42130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referências fornecidas pelo Google Acadêmico (link - citar) – </a:t>
            </a:r>
            <a:r>
              <a:rPr lang="pt-BR" sz="2400" dirty="0">
                <a:solidFill>
                  <a:srgbClr val="FF0000"/>
                </a:solidFill>
              </a:rPr>
              <a:t>são, na maioria, incompletas;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manuais, tutoriais disponível na internet sobre normalização sem que tenham sido indicados pela biblioteca de sua instituição;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 fontes de informação, especialmente on-line, com dados incompletos – sem indicação de autoria, data de publicação e publicados em sites comerciais, pessoais, etc.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400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FAFF6-B4EF-4411-BEFB-537E7D83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0939"/>
          </a:xfrm>
        </p:spPr>
        <p:txBody>
          <a:bodyPr>
            <a:normAutofit fontScale="90000"/>
          </a:bodyPr>
          <a:lstStyle/>
          <a:p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Tipos de plágio</a:t>
            </a:r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pt-BR" sz="3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9D192D5-AE53-43F9-A68E-03161625360E}"/>
              </a:ext>
            </a:extLst>
          </p:cNvPr>
          <p:cNvSpPr txBox="1"/>
          <p:nvPr/>
        </p:nvSpPr>
        <p:spPr>
          <a:xfrm>
            <a:off x="6716374" y="6098198"/>
            <a:ext cx="517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 err="1"/>
              <a:t>Krokoscz</a:t>
            </a:r>
            <a:r>
              <a:rPr lang="pt-BR" dirty="0"/>
              <a:t> (2012 apud KROKOSCZ, 2014, p.41)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DFA7AE0-6F3D-40D2-9BC9-B18D8B0C3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487" y="1116623"/>
            <a:ext cx="84864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7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472055" y="635004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Dicas sobre citação/Referências</a:t>
            </a:r>
            <a:b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IMPORTANTE......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386039" y="1683292"/>
            <a:ext cx="9480884" cy="4539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JAMAIS cometa plágio – </a:t>
            </a:r>
            <a:r>
              <a:rPr lang="pt-BR" sz="2400" dirty="0">
                <a:solidFill>
                  <a:srgbClr val="FF0000"/>
                </a:solidFill>
              </a:rPr>
              <a:t>é CRIME;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Autoplágio é antiético - denigre a imagem do autor – </a:t>
            </a:r>
            <a:r>
              <a:rPr lang="pt-BR" sz="2400" dirty="0">
                <a:solidFill>
                  <a:srgbClr val="FF0000"/>
                </a:solidFill>
              </a:rPr>
              <a:t>NÃO FAÇA;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Um dos itens de avaliação da qualidade de um artigo para publicação é o uso correto das normas de citação e referência – </a:t>
            </a:r>
            <a:r>
              <a:rPr lang="pt-BR" sz="2400" dirty="0">
                <a:solidFill>
                  <a:srgbClr val="FF0000"/>
                </a:solidFill>
              </a:rPr>
              <a:t>FAÇA CORRETO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400" dirty="0"/>
              <a:t>Sugestão de vídeo didático: https://www.youtube.com/watch?v=IbhZKF6X25U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145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Resultado de imagem para obrigad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52" y="1214422"/>
            <a:ext cx="6522598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88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2CAE7-9E7C-42EF-BCF9-2BF12B7E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582528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Acesso as normas da ABNT – consulta ao acervo</a:t>
            </a:r>
            <a:b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lang="pt-BR" sz="2000" dirty="0">
                <a:hlinkClick r:id="rId2"/>
              </a:rPr>
              <a:t>https://pergamum.ifc.edu.br/pergamum_ifc/biblioteca/index.php</a:t>
            </a:r>
            <a:r>
              <a:rPr lang="pt-BR" sz="20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pt-BR" dirty="0">
                <a:solidFill>
                  <a:srgbClr val="FF0000"/>
                </a:solidFill>
                <a:latin typeface="+mn-lt"/>
              </a:rPr>
            </a:b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A1DDBE-34FC-4EB7-8B6A-05C9274F2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" y="1634837"/>
            <a:ext cx="12108873" cy="5223163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AF9B6211-6427-41C7-871C-E67E94B4D319}"/>
              </a:ext>
            </a:extLst>
          </p:cNvPr>
          <p:cNvSpPr/>
          <p:nvPr/>
        </p:nvSpPr>
        <p:spPr>
          <a:xfrm>
            <a:off x="8386110" y="4903873"/>
            <a:ext cx="2367729" cy="1057013"/>
          </a:xfrm>
          <a:prstGeom prst="wedgeEllipseCallout">
            <a:avLst>
              <a:gd name="adj1" fmla="val -61113"/>
              <a:gd name="adj2" fmla="val 450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2 - Clique em Normas Técnicas</a:t>
            </a:r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3920A98F-6EB9-460C-A4DD-9CE42A3A326F}"/>
              </a:ext>
            </a:extLst>
          </p:cNvPr>
          <p:cNvSpPr/>
          <p:nvPr/>
        </p:nvSpPr>
        <p:spPr>
          <a:xfrm>
            <a:off x="1518407" y="2259817"/>
            <a:ext cx="2483142" cy="746620"/>
          </a:xfrm>
          <a:prstGeom prst="wedgeEllipseCallout">
            <a:avLst>
              <a:gd name="adj1" fmla="val -39799"/>
              <a:gd name="adj2" fmla="val 13496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 – digite o nome da norma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99609D0-C9D8-4818-B5A2-BF59E56A4AB5}"/>
              </a:ext>
            </a:extLst>
          </p:cNvPr>
          <p:cNvSpPr/>
          <p:nvPr/>
        </p:nvSpPr>
        <p:spPr>
          <a:xfrm>
            <a:off x="7176655" y="5561053"/>
            <a:ext cx="960581" cy="6543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47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57496-50EE-410B-9E06-037FE47D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322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Acesso as normas da ABNT</a:t>
            </a:r>
            <a:b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02E7F8-BF9C-4E80-999F-DB6D354C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436255"/>
            <a:ext cx="11499273" cy="5352472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35072CEC-131D-4471-A1A3-D4C7895192A0}"/>
              </a:ext>
            </a:extLst>
          </p:cNvPr>
          <p:cNvSpPr/>
          <p:nvPr/>
        </p:nvSpPr>
        <p:spPr>
          <a:xfrm>
            <a:off x="2272145" y="4050145"/>
            <a:ext cx="2484582" cy="1371600"/>
          </a:xfrm>
          <a:prstGeom prst="wedgeEllipseCallout">
            <a:avLst>
              <a:gd name="adj1" fmla="val 4008"/>
              <a:gd name="adj2" fmla="val 8925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Clique sobre a norma para ter acesso ao texto completo</a:t>
            </a:r>
          </a:p>
        </p:txBody>
      </p:sp>
    </p:spTree>
    <p:extLst>
      <p:ext uri="{BB962C8B-B14F-4D97-AF65-F5344CB8AC3E}">
        <p14:creationId xmlns:p14="http://schemas.microsoft.com/office/powerpoint/2010/main" val="228123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F4850-3BA2-4B8F-B260-73231C74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64" y="402449"/>
            <a:ext cx="10058400" cy="1371600"/>
          </a:xfrm>
        </p:spPr>
        <p:txBody>
          <a:bodyPr/>
          <a:lstStyle/>
          <a:p>
            <a:r>
              <a:rPr lang="pt-B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Acesso as normas da ABNT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294C7D-B77D-4F00-8BBA-73D4B318F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23" y="1598900"/>
            <a:ext cx="6067425" cy="4657725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5427069-877B-451E-B0FD-2B355C0DA462}"/>
              </a:ext>
            </a:extLst>
          </p:cNvPr>
          <p:cNvSpPr/>
          <p:nvPr/>
        </p:nvSpPr>
        <p:spPr>
          <a:xfrm>
            <a:off x="1283516" y="1774048"/>
            <a:ext cx="3916557" cy="3032843"/>
          </a:xfrm>
          <a:prstGeom prst="wedgeEllipseCallout">
            <a:avLst>
              <a:gd name="adj1" fmla="val 81024"/>
              <a:gd name="adj2" fmla="val -49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Para ter acesso completo a Norma Técnica é preciso inserir a Matrícula e Senha utilizada na biblioteca</a:t>
            </a:r>
          </a:p>
        </p:txBody>
      </p:sp>
    </p:spTree>
    <p:extLst>
      <p:ext uri="{BB962C8B-B14F-4D97-AF65-F5344CB8AC3E}">
        <p14:creationId xmlns:p14="http://schemas.microsoft.com/office/powerpoint/2010/main" val="3014337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84244" y="-22265"/>
            <a:ext cx="9163878" cy="3036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775521" y="952414"/>
            <a:ext cx="8469919" cy="5280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en-US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432830" y="846317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pPr algn="ctr">
              <a:defRPr/>
            </a:pPr>
            <a:r>
              <a:rPr 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O que é uma citação?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24200" y="1361496"/>
            <a:ext cx="8572560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cs typeface="Arial" pitchFamily="34" charset="0"/>
              </a:rPr>
              <a:t>“Menção de uma informação extraída de outra fonte”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sz="2400" b="1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ASSOCIAÇÃO BRASILEIRA DE NORMAS TÉCNICAS, 2002, p.1)</a:t>
            </a:r>
            <a:endParaRPr lang="pt-BR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1261179" y="4193794"/>
            <a:ext cx="9155300" cy="4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rgbClr val="258BCC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rgbClr val="258BCC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defRPr/>
            </a:pPr>
            <a:r>
              <a:rPr lang="pt-BR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O que é uma referência?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484244" y="4755238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cs typeface="Arial" pitchFamily="34" charset="0"/>
              </a:rPr>
              <a:t>“</a:t>
            </a:r>
            <a:r>
              <a:rPr lang="pt-BR" sz="2400" b="1" dirty="0">
                <a:solidFill>
                  <a:srgbClr val="002060"/>
                </a:solidFill>
                <a:ea typeface="Verdana" panose="020B0604030504040204" pitchFamily="34" charset="0"/>
                <a:cs typeface="Arial" pitchFamily="34" charset="0"/>
              </a:rPr>
              <a:t>Conjunto padronizado de elementos descritivos, retirados de um documento, que permite sua identificação individual.”</a:t>
            </a:r>
          </a:p>
          <a:p>
            <a:pPr algn="just">
              <a:lnSpc>
                <a:spcPct val="120000"/>
              </a:lnSpc>
              <a:buClr>
                <a:schemeClr val="accent1"/>
              </a:buClr>
              <a:buSzPct val="80000"/>
              <a:defRPr/>
            </a:pPr>
            <a:r>
              <a:rPr lang="pt-BR" sz="2000" b="1" dirty="0">
                <a:solidFill>
                  <a:srgbClr val="002060"/>
                </a:solidFill>
                <a:cs typeface="Arial" pitchFamily="34" charset="0"/>
              </a:rPr>
              <a:t>(ASSOCIAÇÃO BRASILEIRA DE NORMAS TÉCNICAS, 2018, p.2)</a:t>
            </a:r>
            <a:endParaRPr lang="pt-BR" sz="20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Seta em curva para a direita 13"/>
          <p:cNvSpPr/>
          <p:nvPr/>
        </p:nvSpPr>
        <p:spPr>
          <a:xfrm>
            <a:off x="5195887" y="2390288"/>
            <a:ext cx="1285884" cy="1714512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0152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4932" y="1428969"/>
            <a:ext cx="10262135" cy="30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Citação direta (até três linhas):</a:t>
            </a:r>
            <a:r>
              <a:rPr lang="pt-BR" sz="2400" dirty="0"/>
              <a:t> 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</a:rPr>
              <a:t>“</a:t>
            </a:r>
            <a:r>
              <a:rPr lang="pt-BR" sz="2400" dirty="0"/>
              <a:t>[...]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fazendo um relatório com algumas notas de rodapé.</a:t>
            </a:r>
            <a:r>
              <a:rPr lang="pt-BR" sz="2400" dirty="0">
                <a:solidFill>
                  <a:srgbClr val="FF0000"/>
                </a:solidFill>
              </a:rPr>
              <a:t>”</a:t>
            </a:r>
            <a:r>
              <a:rPr lang="pt-BR" sz="2400" dirty="0"/>
              <a:t>  (MCGREGOR, 1999, p. 1).</a:t>
            </a:r>
          </a:p>
          <a:p>
            <a:pPr>
              <a:lnSpc>
                <a:spcPct val="150000"/>
              </a:lnSpc>
            </a:pPr>
            <a:r>
              <a:rPr lang="pt-BR" sz="2400" b="1" dirty="0"/>
              <a:t>Citação direta (mais de três linhas):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50A1F06-EE98-47AC-B43B-2874880A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75891"/>
          </a:xfrm>
        </p:spPr>
        <p:txBody>
          <a:bodyPr>
            <a:noAutofit/>
          </a:bodyPr>
          <a:lstStyle/>
          <a:p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Citação direta</a:t>
            </a:r>
            <a:endParaRPr lang="pt-B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81E2C84-DF32-4B1C-8811-2DE2CE64BF22}"/>
              </a:ext>
            </a:extLst>
          </p:cNvPr>
          <p:cNvSpPr/>
          <p:nvPr/>
        </p:nvSpPr>
        <p:spPr>
          <a:xfrm>
            <a:off x="4221706" y="3837400"/>
            <a:ext cx="7107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teleconferência permite ao indivíduo participar de um encontro nacional ou regional sem a necessidade de deixar seu local de origem. Tipos comuns de teleconferência incluem o uso da televisão, telefone, e computador. Através de áudio-conferência, utilizando a companhia local de telefone, um sinal de áudio pode ser emitido em um salão de qualquer dimensão. (NICHOLS, 1993, p. 181)</a:t>
            </a:r>
          </a:p>
        </p:txBody>
      </p:sp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B79AA314-6920-46FE-80EF-6EE3435D1A7E}"/>
              </a:ext>
            </a:extLst>
          </p:cNvPr>
          <p:cNvSpPr/>
          <p:nvPr/>
        </p:nvSpPr>
        <p:spPr>
          <a:xfrm>
            <a:off x="863067" y="4160011"/>
            <a:ext cx="2526636" cy="1717262"/>
          </a:xfrm>
          <a:prstGeom prst="wedgeEllipseCallout">
            <a:avLst>
              <a:gd name="adj1" fmla="val 90711"/>
              <a:gd name="adj2" fmla="val -364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Recuo de 4cm, fonte menor, espaço simples, texto justificado</a:t>
            </a:r>
          </a:p>
        </p:txBody>
      </p:sp>
    </p:spTree>
    <p:extLst>
      <p:ext uri="{BB962C8B-B14F-4D97-AF65-F5344CB8AC3E}">
        <p14:creationId xmlns:p14="http://schemas.microsoft.com/office/powerpoint/2010/main" val="418554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7032104" y="6600116"/>
            <a:ext cx="3628030" cy="216377"/>
          </a:xfrm>
          <a:prstGeom prst="rect">
            <a:avLst/>
          </a:prstGeom>
          <a:gradFill flip="none" rotWithShape="0">
            <a:gsLst>
              <a:gs pos="4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0152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99474" y="2139133"/>
            <a:ext cx="98273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            </a:t>
            </a:r>
            <a:r>
              <a:rPr lang="pt-BR" sz="2200" dirty="0"/>
              <a:t>Essas lacunas estão relacionadas à dinâmica de seu funcionamento (GONGLA; RIZZUTO, 2001; LI et al., 2009; WENGER; MCDERMOTT; SNYDER, 2002), à sua relação com a gestão do conhecimento e/ou compartilhamento do conhecimento (CHU; KHOSLA; NISHIDA, 2012; WOLF; SPÄTH; HAEFLIGER, 2011) e ao seu papel como instrumento educacional (COOK-CRAIG; SABAH, 2009; NEUFELD; FANG; WANG, 2013).</a:t>
            </a:r>
          </a:p>
          <a:p>
            <a:endParaRPr lang="pt-BR" dirty="0"/>
          </a:p>
        </p:txBody>
      </p:sp>
      <p:sp>
        <p:nvSpPr>
          <p:cNvPr id="12" name="Texto explicativo em elipse 5">
            <a:extLst>
              <a:ext uri="{FF2B5EF4-FFF2-40B4-BE49-F238E27FC236}">
                <a16:creationId xmlns:a16="http://schemas.microsoft.com/office/drawing/2014/main" id="{F5179341-AB5A-46FE-A9B4-A17C6B3C9F29}"/>
              </a:ext>
            </a:extLst>
          </p:cNvPr>
          <p:cNvSpPr/>
          <p:nvPr/>
        </p:nvSpPr>
        <p:spPr>
          <a:xfrm>
            <a:off x="5821748" y="4573575"/>
            <a:ext cx="5040560" cy="1665119"/>
          </a:xfrm>
          <a:prstGeom prst="wedgeEllipseCallout">
            <a:avLst>
              <a:gd name="adj1" fmla="val -2215"/>
              <a:gd name="adj2" fmla="val -85781"/>
            </a:avLst>
          </a:prstGeom>
          <a:solidFill>
            <a:srgbClr val="F5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Documentos de vários autores, citados simultaneamente, devem ser organizados em ordem alfabética e separados  por ponto e vírgula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850A1F06-EE98-47AC-B43B-2874880A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06" y="487017"/>
            <a:ext cx="10058400" cy="701517"/>
          </a:xfrm>
        </p:spPr>
        <p:txBody>
          <a:bodyPr>
            <a:normAutofit/>
          </a:bodyPr>
          <a:lstStyle/>
          <a:p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Citação indireta</a:t>
            </a:r>
            <a:endParaRPr lang="pt-BR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C9CB3FB-95BC-4F41-B31D-59F821DCAF72}"/>
              </a:ext>
            </a:extLst>
          </p:cNvPr>
          <p:cNvSpPr txBox="1"/>
          <p:nvPr/>
        </p:nvSpPr>
        <p:spPr>
          <a:xfrm>
            <a:off x="1907338" y="1477608"/>
            <a:ext cx="166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1E72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46456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01" y="6376999"/>
            <a:ext cx="1301209" cy="331304"/>
          </a:xfrm>
          <a:prstGeom prst="rect">
            <a:avLst/>
          </a:prstGeom>
          <a:ln>
            <a:noFill/>
          </a:ln>
        </p:spPr>
      </p:pic>
      <p:sp>
        <p:nvSpPr>
          <p:cNvPr id="33" name="Título 3"/>
          <p:cNvSpPr>
            <a:spLocks noGrp="1"/>
          </p:cNvSpPr>
          <p:nvPr>
            <p:ph type="title"/>
          </p:nvPr>
        </p:nvSpPr>
        <p:spPr>
          <a:xfrm>
            <a:off x="1345096" y="620640"/>
            <a:ext cx="9155300" cy="43176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pt-BR" alt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Citações - sistemas utilizados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796771" y="2111064"/>
            <a:ext cx="8469919" cy="37662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200"/>
              </a:spcAft>
              <a:buSzPct val="70000"/>
              <a:buNone/>
            </a:pPr>
            <a:endParaRPr lang="pt-BR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841249"/>
              </p:ext>
            </p:extLst>
          </p:nvPr>
        </p:nvGraphicFramePr>
        <p:xfrm>
          <a:off x="449078" y="1405288"/>
          <a:ext cx="11165304" cy="5346895"/>
        </p:xfrm>
        <a:graphic>
          <a:graphicData uri="http://schemas.openxmlformats.org/drawingml/2006/table">
            <a:tbl>
              <a:tblPr/>
              <a:tblGrid>
                <a:gridCol w="356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SISTEMA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DESCRIÇÃO/EXEMPLO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APRESENTAÇÃO DAS REFERÊNCIAS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Autor-data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 A indicação da fonte é feita pelo sobrenome do(s) autor(es) ou entidade responsável, seguida pela data de publicação.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Exemplo: Silva (2018) ou (SILVA, 2018)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As referências aparecem ao final do trabalho </a:t>
                      </a: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em ordem alfabética.</a:t>
                      </a: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7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Sistema numérico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Atenção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pt-BR" dirty="0">
                          <a:solidFill>
                            <a:srgbClr val="FF0000"/>
                          </a:solidFill>
                          <a:latin typeface="+mn-lt"/>
                        </a:rPr>
                        <a:t>6.2.1 O sistema numérico não deve ser utilizado quando há notas de rodapé” (ASSOCIAÇÃO BRASILEIRA DE NORMAS TÉCNICAS,  2002, p.4</a:t>
                      </a:r>
                      <a:r>
                        <a:rPr lang="pt-BR" sz="1800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dirty="0">
                          <a:latin typeface="+mn-lt"/>
                        </a:rPr>
                        <a:t>A indicação da fonte é feita de forma numérica consecutiva crescente, em algarismos arábicos.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Exemplo: “[...] os estilos de liderança e o sistema de avaliação e remuneração [...]”</a:t>
                      </a:r>
                      <a:r>
                        <a:rPr lang="pt-BR" sz="1800" baseline="30000" dirty="0">
                          <a:highlight>
                            <a:srgbClr val="FF00FF"/>
                          </a:highlight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pt-BR" sz="1800" baseline="300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aseline="0" dirty="0">
                          <a:latin typeface="+mn-lt"/>
                          <a:ea typeface="Calibri"/>
                          <a:cs typeface="Times New Roman"/>
                        </a:rPr>
                        <a:t>Ou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“[...] os estilos de liderança e o sistema de avaliação e remuneração [...] (1)</a:t>
                      </a:r>
                      <a:endParaRPr lang="pt-BR" sz="180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As referências aparecem no final de cada seção ou final do trabalho, seguindo a </a:t>
                      </a:r>
                      <a:r>
                        <a:rPr lang="pt-BR" sz="1800" b="1" dirty="0">
                          <a:latin typeface="+mn-lt"/>
                          <a:ea typeface="Calibri"/>
                          <a:cs typeface="Times New Roman"/>
                        </a:rPr>
                        <a:t>mesma numeração utilizada no texto.</a:t>
                      </a:r>
                    </a:p>
                  </a:txBody>
                  <a:tcPr marL="57828" marR="57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208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3564</Words>
  <Application>Microsoft Office PowerPoint</Application>
  <PresentationFormat>Widescreen</PresentationFormat>
  <Paragraphs>343</Paragraphs>
  <Slides>28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Century Gothic</vt:lpstr>
      <vt:lpstr>Garamond</vt:lpstr>
      <vt:lpstr>Gill Sans MT</vt:lpstr>
      <vt:lpstr>Lucida Handwriting</vt:lpstr>
      <vt:lpstr>Symbol</vt:lpstr>
      <vt:lpstr>Verdana</vt:lpstr>
      <vt:lpstr>Wingdings</vt:lpstr>
      <vt:lpstr>SavonVTI</vt:lpstr>
      <vt:lpstr> citações e referências</vt:lpstr>
      <vt:lpstr>CITAÇÕES E REFERÊNCIAS Fontes utilizadas  </vt:lpstr>
      <vt:lpstr>Acesso as normas da ABNT – consulta ao acervo https://pergamum.ifc.edu.br/pergamum_ifc/biblioteca/index.php  </vt:lpstr>
      <vt:lpstr>Acesso as normas da ABNT </vt:lpstr>
      <vt:lpstr>Acesso as normas da ABNT</vt:lpstr>
      <vt:lpstr>O que é uma citação?</vt:lpstr>
      <vt:lpstr>Citação direta</vt:lpstr>
      <vt:lpstr>Citação indireta</vt:lpstr>
      <vt:lpstr>Citações - sistemas utilizados</vt:lpstr>
      <vt:lpstr>Sistema autor-data - exemplos</vt:lpstr>
      <vt:lpstr> Sistema autor data e sistema numérico   </vt:lpstr>
      <vt:lpstr>Particularidades da citação</vt:lpstr>
      <vt:lpstr>Particularidades da citação</vt:lpstr>
      <vt:lpstr>Particularidades da citação</vt:lpstr>
      <vt:lpstr>Particularidades da citação </vt:lpstr>
      <vt:lpstr>Apresentação do PowerPoint</vt:lpstr>
      <vt:lpstr>Apresentação do PowerPoint</vt:lpstr>
      <vt:lpstr> Referências NBR 6023:2018 Inclusão de modelos de referência</vt:lpstr>
      <vt:lpstr> Referências NBR 6023:2018 Regras gerais de apresentação</vt:lpstr>
      <vt:lpstr> Referências NBR 6023:2018 Principais alterações </vt:lpstr>
      <vt:lpstr> Referências – apresentação em trabalhos acadêmicos</vt:lpstr>
      <vt:lpstr> Modelos de Referências</vt:lpstr>
      <vt:lpstr> Modelos de Referências</vt:lpstr>
      <vt:lpstr> Modelos de Referências</vt:lpstr>
      <vt:lpstr> Dicas sobre citação/Referências Desconfie de ......</vt:lpstr>
      <vt:lpstr> Tipos de plágio </vt:lpstr>
      <vt:lpstr> Dicas sobre citação/Referências IMPORTANTE......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citações e referências</dc:title>
  <dc:creator>Marouva Faqueti</dc:creator>
  <cp:lastModifiedBy>Marouva Faqueti</cp:lastModifiedBy>
  <cp:revision>18</cp:revision>
  <dcterms:created xsi:type="dcterms:W3CDTF">2019-11-04T01:46:51Z</dcterms:created>
  <dcterms:modified xsi:type="dcterms:W3CDTF">2021-05-28T18:24:40Z</dcterms:modified>
</cp:coreProperties>
</file>